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67" r:id="rId5"/>
    <p:sldId id="268" r:id="rId6"/>
    <p:sldId id="261" r:id="rId7"/>
    <p:sldId id="269" r:id="rId8"/>
    <p:sldId id="270" r:id="rId9"/>
    <p:sldId id="273" r:id="rId10"/>
    <p:sldId id="266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image" Target="../media/image6.jpeg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image" Target="../media/image6.jpeg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B8A1CA-C010-453A-86BD-4FA6236D547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BA89C0E-4C98-4844-9555-3FB7104AB80D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/>
            <a:t>Importanza di una politica urbana coerente e della definizione di una agenda urbana integrata.</a:t>
          </a:r>
          <a:endParaRPr lang="en-US" dirty="0"/>
        </a:p>
      </dgm:t>
    </dgm:pt>
    <dgm:pt modelId="{489AB15A-D0FC-40C9-9C0E-CF4F1ACC3A3D}" type="parTrans" cxnId="{F5820244-0A56-4386-B128-0F1DCC4D93E5}">
      <dgm:prSet/>
      <dgm:spPr/>
      <dgm:t>
        <a:bodyPr/>
        <a:lstStyle/>
        <a:p>
          <a:endParaRPr lang="en-US"/>
        </a:p>
      </dgm:t>
    </dgm:pt>
    <dgm:pt modelId="{5DAB39FF-59BB-41F9-B15B-55C9FBE44023}" type="sibTrans" cxnId="{F5820244-0A56-4386-B128-0F1DCC4D93E5}">
      <dgm:prSet/>
      <dgm:spPr/>
      <dgm:t>
        <a:bodyPr/>
        <a:lstStyle/>
        <a:p>
          <a:endParaRPr lang="en-US"/>
        </a:p>
      </dgm:t>
    </dgm:pt>
    <dgm:pt modelId="{D7E2B9CF-CC8D-4A28-AF5A-835CFE0FD3F9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 baseline="0" dirty="0"/>
            <a:t>Sviluppo territoriale equilibrato, con focus sulle grandi aree metropolitane (FUA), sui bisogni delle medie e piccole e sulle interconnessioni urbano-rurali.</a:t>
          </a:r>
          <a:endParaRPr lang="en-US" dirty="0"/>
        </a:p>
      </dgm:t>
    </dgm:pt>
    <dgm:pt modelId="{FF9CE73E-4A24-41C1-B870-C63861047F28}" type="parTrans" cxnId="{20E0207D-6777-4561-9643-04505920982E}">
      <dgm:prSet/>
      <dgm:spPr/>
      <dgm:t>
        <a:bodyPr/>
        <a:lstStyle/>
        <a:p>
          <a:endParaRPr lang="en-US"/>
        </a:p>
      </dgm:t>
    </dgm:pt>
    <dgm:pt modelId="{1D8DB87C-6B7E-4B18-AD75-4C1D04CB425D}" type="sibTrans" cxnId="{20E0207D-6777-4561-9643-04505920982E}">
      <dgm:prSet/>
      <dgm:spPr/>
      <dgm:t>
        <a:bodyPr/>
        <a:lstStyle/>
        <a:p>
          <a:endParaRPr lang="en-US"/>
        </a:p>
      </dgm:t>
    </dgm:pt>
    <dgm:pt modelId="{1D149301-C595-48FF-87EC-93728D6EAD8D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 baseline="0" dirty="0"/>
            <a:t>Una politica di coesione più forte post-2027, basata su un approccio territoriale, gestione concorrente, governance multilivello e partenariato.</a:t>
          </a:r>
          <a:endParaRPr lang="en-US" dirty="0"/>
        </a:p>
      </dgm:t>
    </dgm:pt>
    <dgm:pt modelId="{486C47BA-0C42-45AE-A88B-8FAD392B6A38}" type="parTrans" cxnId="{3DF72E5F-AA65-4EDA-BB2B-E33D98D354F4}">
      <dgm:prSet/>
      <dgm:spPr/>
      <dgm:t>
        <a:bodyPr/>
        <a:lstStyle/>
        <a:p>
          <a:endParaRPr lang="en-US"/>
        </a:p>
      </dgm:t>
    </dgm:pt>
    <dgm:pt modelId="{E3CE62E5-D0A3-418C-8F5C-78F898B7EA8B}" type="sibTrans" cxnId="{3DF72E5F-AA65-4EDA-BB2B-E33D98D354F4}">
      <dgm:prSet/>
      <dgm:spPr/>
      <dgm:t>
        <a:bodyPr/>
        <a:lstStyle/>
        <a:p>
          <a:endParaRPr lang="en-US"/>
        </a:p>
      </dgm:t>
    </dgm:pt>
    <dgm:pt modelId="{EEB17695-137D-41E9-90A1-2AAFA8A3E70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Momento</a:t>
          </a:r>
          <a:r>
            <a:rPr lang="en-US" dirty="0"/>
            <a:t> </a:t>
          </a:r>
          <a:r>
            <a:rPr lang="en-US" dirty="0" err="1"/>
            <a:t>strategico</a:t>
          </a:r>
          <a:r>
            <a:rPr lang="en-US" dirty="0"/>
            <a:t>: </a:t>
          </a:r>
          <a:r>
            <a:rPr lang="en-US" dirty="0" err="1"/>
            <a:t>massimo</a:t>
          </a:r>
          <a:r>
            <a:rPr lang="en-US" dirty="0"/>
            <a:t> </a:t>
          </a:r>
          <a:r>
            <a:rPr lang="en-US" dirty="0" err="1"/>
            <a:t>sforzo</a:t>
          </a:r>
          <a:r>
            <a:rPr lang="en-US" dirty="0"/>
            <a:t> PNRR, </a:t>
          </a:r>
          <a:r>
            <a:rPr lang="en-US" dirty="0" err="1"/>
            <a:t>piena</a:t>
          </a:r>
          <a:r>
            <a:rPr lang="en-US" dirty="0"/>
            <a:t> </a:t>
          </a:r>
          <a:r>
            <a:rPr lang="en-US" dirty="0" err="1"/>
            <a:t>attuazione</a:t>
          </a:r>
          <a:r>
            <a:rPr lang="en-US" dirty="0"/>
            <a:t> </a:t>
          </a:r>
          <a:r>
            <a:rPr lang="en-US" dirty="0" err="1"/>
            <a:t>PolCoes</a:t>
          </a:r>
          <a:r>
            <a:rPr lang="en-US" dirty="0"/>
            <a:t> 21-27; </a:t>
          </a:r>
          <a:r>
            <a:rPr lang="en-US" dirty="0" err="1"/>
            <a:t>preparazione</a:t>
          </a:r>
          <a:r>
            <a:rPr lang="en-US" dirty="0"/>
            <a:t> QFP 28-34; discussion </a:t>
          </a:r>
          <a:r>
            <a:rPr lang="en-US" dirty="0" err="1"/>
            <a:t>sulla</a:t>
          </a:r>
          <a:r>
            <a:rPr lang="en-US" dirty="0"/>
            <a:t> </a:t>
          </a:r>
          <a:r>
            <a:rPr lang="en-US" dirty="0" err="1"/>
            <a:t>riforma</a:t>
          </a:r>
          <a:r>
            <a:rPr lang="en-US" dirty="0"/>
            <a:t> </a:t>
          </a:r>
          <a:r>
            <a:rPr lang="en-US" dirty="0" err="1"/>
            <a:t>delle</a:t>
          </a:r>
          <a:r>
            <a:rPr lang="en-US" dirty="0"/>
            <a:t> Politiche per </a:t>
          </a:r>
          <a:r>
            <a:rPr lang="en-US" dirty="0" err="1"/>
            <a:t>investimento</a:t>
          </a:r>
          <a:endParaRPr lang="en-US" dirty="0"/>
        </a:p>
      </dgm:t>
    </dgm:pt>
    <dgm:pt modelId="{553DB8FA-AD97-4CCF-827A-43EB18068247}" type="parTrans" cxnId="{1E156847-A2CE-411B-A56E-0211ED72E824}">
      <dgm:prSet/>
      <dgm:spPr/>
      <dgm:t>
        <a:bodyPr/>
        <a:lstStyle/>
        <a:p>
          <a:endParaRPr lang="it-IT"/>
        </a:p>
      </dgm:t>
    </dgm:pt>
    <dgm:pt modelId="{97711AA9-4AB2-41BE-9C2A-3F43FF5D9DD7}" type="sibTrans" cxnId="{1E156847-A2CE-411B-A56E-0211ED72E824}">
      <dgm:prSet/>
      <dgm:spPr/>
      <dgm:t>
        <a:bodyPr/>
        <a:lstStyle/>
        <a:p>
          <a:endParaRPr lang="it-IT"/>
        </a:p>
      </dgm:t>
    </dgm:pt>
    <dgm:pt modelId="{A79E078B-45A8-4EF7-9720-E4ADF5BB0349}" type="pres">
      <dgm:prSet presAssocID="{45B8A1CA-C010-453A-86BD-4FA6236D5478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542F524-B97F-44D3-86B9-0DC3FF8ADF0F}" type="pres">
      <dgm:prSet presAssocID="{EEB17695-137D-41E9-90A1-2AAFA8A3E70B}" presName="compNode" presStyleCnt="0"/>
      <dgm:spPr/>
    </dgm:pt>
    <dgm:pt modelId="{920958DA-EDA1-4AF2-9C90-FE72E65DEF8C}" type="pres">
      <dgm:prSet presAssocID="{EEB17695-137D-41E9-90A1-2AAFA8A3E70B}" presName="bgRect" presStyleLbl="bgShp" presStyleIdx="0" presStyleCnt="4"/>
      <dgm:spPr/>
    </dgm:pt>
    <dgm:pt modelId="{2D7EC3CD-BA13-412C-A30C-10D98DCA0CFE}" type="pres">
      <dgm:prSet presAssocID="{EEB17695-137D-41E9-90A1-2AAFA8A3E70B}" presName="iconRect" presStyleLbl="node1" presStyleIdx="0" presStyleCnt="4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</dgm:spPr>
      <dgm:t>
        <a:bodyPr/>
        <a:lstStyle/>
        <a:p>
          <a:endParaRPr lang="it-IT"/>
        </a:p>
      </dgm:t>
    </dgm:pt>
    <dgm:pt modelId="{BA840420-FBD4-4B89-AC01-C5F1DE1AF15C}" type="pres">
      <dgm:prSet presAssocID="{EEB17695-137D-41E9-90A1-2AAFA8A3E70B}" presName="spaceRect" presStyleCnt="0"/>
      <dgm:spPr/>
    </dgm:pt>
    <dgm:pt modelId="{FB129E73-A62C-434C-96DD-94DD189BAD77}" type="pres">
      <dgm:prSet presAssocID="{EEB17695-137D-41E9-90A1-2AAFA8A3E70B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  <dgm:pt modelId="{CFB200C9-B864-41A5-A690-7D00F25D79FB}" type="pres">
      <dgm:prSet presAssocID="{97711AA9-4AB2-41BE-9C2A-3F43FF5D9DD7}" presName="sibTrans" presStyleCnt="0"/>
      <dgm:spPr/>
    </dgm:pt>
    <dgm:pt modelId="{EC6328D8-9742-4839-827E-422E6F47B4E0}" type="pres">
      <dgm:prSet presAssocID="{1BA89C0E-4C98-4844-9555-3FB7104AB80D}" presName="compNode" presStyleCnt="0"/>
      <dgm:spPr/>
    </dgm:pt>
    <dgm:pt modelId="{013C703F-A647-4C14-A682-E0D1B265532C}" type="pres">
      <dgm:prSet presAssocID="{1BA89C0E-4C98-4844-9555-3FB7104AB80D}" presName="bgRect" presStyleLbl="bgShp" presStyleIdx="1" presStyleCnt="4"/>
      <dgm:spPr/>
    </dgm:pt>
    <dgm:pt modelId="{94CC070D-3FB5-46D0-98C1-9B7A5E0DAEFB}" type="pres">
      <dgm:prSet presAssocID="{1BA89C0E-4C98-4844-9555-3FB7104AB80D}" presName="iconRect" presStyleLbl="node1" presStyleIdx="1" presStyleCnt="4"/>
      <dgm:spPr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Gruppo"/>
        </a:ext>
      </dgm:extLst>
    </dgm:pt>
    <dgm:pt modelId="{89B72F70-B884-4B7A-A6F0-6A4C15539FC7}" type="pres">
      <dgm:prSet presAssocID="{1BA89C0E-4C98-4844-9555-3FB7104AB80D}" presName="spaceRect" presStyleCnt="0"/>
      <dgm:spPr/>
    </dgm:pt>
    <dgm:pt modelId="{4C199C41-C877-417A-BF8D-145ECEFE934C}" type="pres">
      <dgm:prSet presAssocID="{1BA89C0E-4C98-4844-9555-3FB7104AB80D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  <dgm:pt modelId="{3D80E5B9-2830-43F1-977F-16FC9948FE46}" type="pres">
      <dgm:prSet presAssocID="{5DAB39FF-59BB-41F9-B15B-55C9FBE44023}" presName="sibTrans" presStyleCnt="0"/>
      <dgm:spPr/>
    </dgm:pt>
    <dgm:pt modelId="{32402AA8-182A-4167-A961-D2673730EDC7}" type="pres">
      <dgm:prSet presAssocID="{D7E2B9CF-CC8D-4A28-AF5A-835CFE0FD3F9}" presName="compNode" presStyleCnt="0"/>
      <dgm:spPr/>
    </dgm:pt>
    <dgm:pt modelId="{372B1202-D42E-493A-A5F8-219F5182E18C}" type="pres">
      <dgm:prSet presAssocID="{D7E2B9CF-CC8D-4A28-AF5A-835CFE0FD3F9}" presName="bgRect" presStyleLbl="bgShp" presStyleIdx="2" presStyleCnt="4"/>
      <dgm:spPr/>
    </dgm:pt>
    <dgm:pt modelId="{ED773D36-D97A-403F-9097-54AFE0BB19A0}" type="pres">
      <dgm:prSet presAssocID="{D7E2B9CF-CC8D-4A28-AF5A-835CFE0FD3F9}" presName="iconRect" presStyleLbl="node1" presStyleIdx="2" presStyleCnt="4"/>
      <dgm:spPr>
        <a:blipFill>
          <a:blip xmlns:r="http://schemas.openxmlformats.org/officeDocument/2006/relationships"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Città"/>
        </a:ext>
      </dgm:extLst>
    </dgm:pt>
    <dgm:pt modelId="{3A5C1A17-6BED-4FB3-85B3-8562CB6EB9E8}" type="pres">
      <dgm:prSet presAssocID="{D7E2B9CF-CC8D-4A28-AF5A-835CFE0FD3F9}" presName="spaceRect" presStyleCnt="0"/>
      <dgm:spPr/>
    </dgm:pt>
    <dgm:pt modelId="{B7072D1C-B27E-4A3D-A63C-5DD53F5A3346}" type="pres">
      <dgm:prSet presAssocID="{D7E2B9CF-CC8D-4A28-AF5A-835CFE0FD3F9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  <dgm:pt modelId="{777B299C-340F-44A7-9674-23BD28548836}" type="pres">
      <dgm:prSet presAssocID="{1D8DB87C-6B7E-4B18-AD75-4C1D04CB425D}" presName="sibTrans" presStyleCnt="0"/>
      <dgm:spPr/>
    </dgm:pt>
    <dgm:pt modelId="{86EFA4DC-3F12-446A-B82D-0D594BF80BC3}" type="pres">
      <dgm:prSet presAssocID="{1D149301-C595-48FF-87EC-93728D6EAD8D}" presName="compNode" presStyleCnt="0"/>
      <dgm:spPr/>
    </dgm:pt>
    <dgm:pt modelId="{FB73416A-75C3-4738-B8B4-66717F61E355}" type="pres">
      <dgm:prSet presAssocID="{1D149301-C595-48FF-87EC-93728D6EAD8D}" presName="bgRect" presStyleLbl="bgShp" presStyleIdx="3" presStyleCnt="4"/>
      <dgm:spPr/>
    </dgm:pt>
    <dgm:pt modelId="{75C927FB-9D19-4125-901A-C6F553BCAC1A}" type="pres">
      <dgm:prSet presAssocID="{1D149301-C595-48FF-87EC-93728D6EAD8D}" presName="iconRect" presStyleLbl="node1" presStyleIdx="3" presStyleCnt="4"/>
      <dgm:spPr>
        <a:blipFill>
          <a:blip xmlns:r="http://schemas.openxmlformats.org/officeDocument/2006/relationships"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Pilota"/>
        </a:ext>
      </dgm:extLst>
    </dgm:pt>
    <dgm:pt modelId="{2A1DB933-D1A0-486B-88E3-D0A477F7D7D8}" type="pres">
      <dgm:prSet presAssocID="{1D149301-C595-48FF-87EC-93728D6EAD8D}" presName="spaceRect" presStyleCnt="0"/>
      <dgm:spPr/>
    </dgm:pt>
    <dgm:pt modelId="{527DEBE2-2355-4648-9B27-5E8B5786F28A}" type="pres">
      <dgm:prSet presAssocID="{1D149301-C595-48FF-87EC-93728D6EAD8D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</dgm:ptLst>
  <dgm:cxnLst>
    <dgm:cxn modelId="{F5820244-0A56-4386-B128-0F1DCC4D93E5}" srcId="{45B8A1CA-C010-453A-86BD-4FA6236D5478}" destId="{1BA89C0E-4C98-4844-9555-3FB7104AB80D}" srcOrd="1" destOrd="0" parTransId="{489AB15A-D0FC-40C9-9C0E-CF4F1ACC3A3D}" sibTransId="{5DAB39FF-59BB-41F9-B15B-55C9FBE44023}"/>
    <dgm:cxn modelId="{1E156847-A2CE-411B-A56E-0211ED72E824}" srcId="{45B8A1CA-C010-453A-86BD-4FA6236D5478}" destId="{EEB17695-137D-41E9-90A1-2AAFA8A3E70B}" srcOrd="0" destOrd="0" parTransId="{553DB8FA-AD97-4CCF-827A-43EB18068247}" sibTransId="{97711AA9-4AB2-41BE-9C2A-3F43FF5D9DD7}"/>
    <dgm:cxn modelId="{C392F769-626A-4F74-A974-7727C5E6A857}" type="presOf" srcId="{1D149301-C595-48FF-87EC-93728D6EAD8D}" destId="{527DEBE2-2355-4648-9B27-5E8B5786F28A}" srcOrd="0" destOrd="0" presId="urn:microsoft.com/office/officeart/2018/2/layout/IconVerticalSolidList"/>
    <dgm:cxn modelId="{20E0207D-6777-4561-9643-04505920982E}" srcId="{45B8A1CA-C010-453A-86BD-4FA6236D5478}" destId="{D7E2B9CF-CC8D-4A28-AF5A-835CFE0FD3F9}" srcOrd="2" destOrd="0" parTransId="{FF9CE73E-4A24-41C1-B870-C63861047F28}" sibTransId="{1D8DB87C-6B7E-4B18-AD75-4C1D04CB425D}"/>
    <dgm:cxn modelId="{B5960C20-CC96-40C8-9AEC-A131FAD11A89}" type="presOf" srcId="{1BA89C0E-4C98-4844-9555-3FB7104AB80D}" destId="{4C199C41-C877-417A-BF8D-145ECEFE934C}" srcOrd="0" destOrd="0" presId="urn:microsoft.com/office/officeart/2018/2/layout/IconVerticalSolidList"/>
    <dgm:cxn modelId="{87FE0DC9-4BC5-4140-BA20-6BEAAF923732}" type="presOf" srcId="{EEB17695-137D-41E9-90A1-2AAFA8A3E70B}" destId="{FB129E73-A62C-434C-96DD-94DD189BAD77}" srcOrd="0" destOrd="0" presId="urn:microsoft.com/office/officeart/2018/2/layout/IconVerticalSolidList"/>
    <dgm:cxn modelId="{3DF72E5F-AA65-4EDA-BB2B-E33D98D354F4}" srcId="{45B8A1CA-C010-453A-86BD-4FA6236D5478}" destId="{1D149301-C595-48FF-87EC-93728D6EAD8D}" srcOrd="3" destOrd="0" parTransId="{486C47BA-0C42-45AE-A88B-8FAD392B6A38}" sibTransId="{E3CE62E5-D0A3-418C-8F5C-78F898B7EA8B}"/>
    <dgm:cxn modelId="{1ADA711B-184B-491E-B16C-2DE691715F7A}" type="presOf" srcId="{45B8A1CA-C010-453A-86BD-4FA6236D5478}" destId="{A79E078B-45A8-4EF7-9720-E4ADF5BB0349}" srcOrd="0" destOrd="0" presId="urn:microsoft.com/office/officeart/2018/2/layout/IconVerticalSolidList"/>
    <dgm:cxn modelId="{7C57F611-ABAB-44AD-BFFC-1D9EB4DA76F2}" type="presOf" srcId="{D7E2B9CF-CC8D-4A28-AF5A-835CFE0FD3F9}" destId="{B7072D1C-B27E-4A3D-A63C-5DD53F5A3346}" srcOrd="0" destOrd="0" presId="urn:microsoft.com/office/officeart/2018/2/layout/IconVerticalSolidList"/>
    <dgm:cxn modelId="{36D2F608-B999-4E44-9A33-53489F931287}" type="presParOf" srcId="{A79E078B-45A8-4EF7-9720-E4ADF5BB0349}" destId="{4542F524-B97F-44D3-86B9-0DC3FF8ADF0F}" srcOrd="0" destOrd="0" presId="urn:microsoft.com/office/officeart/2018/2/layout/IconVerticalSolidList"/>
    <dgm:cxn modelId="{0298A1BE-4C36-4F93-AC3D-FE5D7D57D1AD}" type="presParOf" srcId="{4542F524-B97F-44D3-86B9-0DC3FF8ADF0F}" destId="{920958DA-EDA1-4AF2-9C90-FE72E65DEF8C}" srcOrd="0" destOrd="0" presId="urn:microsoft.com/office/officeart/2018/2/layout/IconVerticalSolidList"/>
    <dgm:cxn modelId="{5F0EEA76-AF4E-4434-AA0C-8BF7375AFE64}" type="presParOf" srcId="{4542F524-B97F-44D3-86B9-0DC3FF8ADF0F}" destId="{2D7EC3CD-BA13-412C-A30C-10D98DCA0CFE}" srcOrd="1" destOrd="0" presId="urn:microsoft.com/office/officeart/2018/2/layout/IconVerticalSolidList"/>
    <dgm:cxn modelId="{A0176520-1173-41C5-926D-3C36DCF13CD8}" type="presParOf" srcId="{4542F524-B97F-44D3-86B9-0DC3FF8ADF0F}" destId="{BA840420-FBD4-4B89-AC01-C5F1DE1AF15C}" srcOrd="2" destOrd="0" presId="urn:microsoft.com/office/officeart/2018/2/layout/IconVerticalSolidList"/>
    <dgm:cxn modelId="{E4C2A4A5-C599-4A6F-ADCE-019AA4781C0E}" type="presParOf" srcId="{4542F524-B97F-44D3-86B9-0DC3FF8ADF0F}" destId="{FB129E73-A62C-434C-96DD-94DD189BAD77}" srcOrd="3" destOrd="0" presId="urn:microsoft.com/office/officeart/2018/2/layout/IconVerticalSolidList"/>
    <dgm:cxn modelId="{4F58A175-4256-4882-B9B0-6ED63B0A39DE}" type="presParOf" srcId="{A79E078B-45A8-4EF7-9720-E4ADF5BB0349}" destId="{CFB200C9-B864-41A5-A690-7D00F25D79FB}" srcOrd="1" destOrd="0" presId="urn:microsoft.com/office/officeart/2018/2/layout/IconVerticalSolidList"/>
    <dgm:cxn modelId="{CCC84DE1-BAF6-4A7C-AD7E-77C553C195F4}" type="presParOf" srcId="{A79E078B-45A8-4EF7-9720-E4ADF5BB0349}" destId="{EC6328D8-9742-4839-827E-422E6F47B4E0}" srcOrd="2" destOrd="0" presId="urn:microsoft.com/office/officeart/2018/2/layout/IconVerticalSolidList"/>
    <dgm:cxn modelId="{F809B76F-38FD-476E-B3CF-59A00433DD38}" type="presParOf" srcId="{EC6328D8-9742-4839-827E-422E6F47B4E0}" destId="{013C703F-A647-4C14-A682-E0D1B265532C}" srcOrd="0" destOrd="0" presId="urn:microsoft.com/office/officeart/2018/2/layout/IconVerticalSolidList"/>
    <dgm:cxn modelId="{31215798-E94A-4B6F-B006-ECD9B42C3D31}" type="presParOf" srcId="{EC6328D8-9742-4839-827E-422E6F47B4E0}" destId="{94CC070D-3FB5-46D0-98C1-9B7A5E0DAEFB}" srcOrd="1" destOrd="0" presId="urn:microsoft.com/office/officeart/2018/2/layout/IconVerticalSolidList"/>
    <dgm:cxn modelId="{19092861-851E-4B7F-AA60-7B43C7EEB276}" type="presParOf" srcId="{EC6328D8-9742-4839-827E-422E6F47B4E0}" destId="{89B72F70-B884-4B7A-A6F0-6A4C15539FC7}" srcOrd="2" destOrd="0" presId="urn:microsoft.com/office/officeart/2018/2/layout/IconVerticalSolidList"/>
    <dgm:cxn modelId="{BB880FFB-F021-4F50-94BF-D550949C1E52}" type="presParOf" srcId="{EC6328D8-9742-4839-827E-422E6F47B4E0}" destId="{4C199C41-C877-417A-BF8D-145ECEFE934C}" srcOrd="3" destOrd="0" presId="urn:microsoft.com/office/officeart/2018/2/layout/IconVerticalSolidList"/>
    <dgm:cxn modelId="{4A76A338-0CFD-4F7B-9A81-8B9A17C4A5A7}" type="presParOf" srcId="{A79E078B-45A8-4EF7-9720-E4ADF5BB0349}" destId="{3D80E5B9-2830-43F1-977F-16FC9948FE46}" srcOrd="3" destOrd="0" presId="urn:microsoft.com/office/officeart/2018/2/layout/IconVerticalSolidList"/>
    <dgm:cxn modelId="{0C1ACAA3-5094-450A-947B-006EAE9E1B96}" type="presParOf" srcId="{A79E078B-45A8-4EF7-9720-E4ADF5BB0349}" destId="{32402AA8-182A-4167-A961-D2673730EDC7}" srcOrd="4" destOrd="0" presId="urn:microsoft.com/office/officeart/2018/2/layout/IconVerticalSolidList"/>
    <dgm:cxn modelId="{8EEF8617-E0DE-40B1-BC7B-9B673D045F43}" type="presParOf" srcId="{32402AA8-182A-4167-A961-D2673730EDC7}" destId="{372B1202-D42E-493A-A5F8-219F5182E18C}" srcOrd="0" destOrd="0" presId="urn:microsoft.com/office/officeart/2018/2/layout/IconVerticalSolidList"/>
    <dgm:cxn modelId="{F9C07C28-552C-4CC7-BC20-E54770835865}" type="presParOf" srcId="{32402AA8-182A-4167-A961-D2673730EDC7}" destId="{ED773D36-D97A-403F-9097-54AFE0BB19A0}" srcOrd="1" destOrd="0" presId="urn:microsoft.com/office/officeart/2018/2/layout/IconVerticalSolidList"/>
    <dgm:cxn modelId="{498BB1A2-87B6-484E-8EBD-7B9D04C12132}" type="presParOf" srcId="{32402AA8-182A-4167-A961-D2673730EDC7}" destId="{3A5C1A17-6BED-4FB3-85B3-8562CB6EB9E8}" srcOrd="2" destOrd="0" presId="urn:microsoft.com/office/officeart/2018/2/layout/IconVerticalSolidList"/>
    <dgm:cxn modelId="{0C92E838-70F0-4A5F-B67F-CB418DBDAACC}" type="presParOf" srcId="{32402AA8-182A-4167-A961-D2673730EDC7}" destId="{B7072D1C-B27E-4A3D-A63C-5DD53F5A3346}" srcOrd="3" destOrd="0" presId="urn:microsoft.com/office/officeart/2018/2/layout/IconVerticalSolidList"/>
    <dgm:cxn modelId="{6C830B1D-A4FC-4AE4-AA63-50495D9083BF}" type="presParOf" srcId="{A79E078B-45A8-4EF7-9720-E4ADF5BB0349}" destId="{777B299C-340F-44A7-9674-23BD28548836}" srcOrd="5" destOrd="0" presId="urn:microsoft.com/office/officeart/2018/2/layout/IconVerticalSolidList"/>
    <dgm:cxn modelId="{66B2F4B7-F4DD-4853-809C-7A9DD017E20E}" type="presParOf" srcId="{A79E078B-45A8-4EF7-9720-E4ADF5BB0349}" destId="{86EFA4DC-3F12-446A-B82D-0D594BF80BC3}" srcOrd="6" destOrd="0" presId="urn:microsoft.com/office/officeart/2018/2/layout/IconVerticalSolidList"/>
    <dgm:cxn modelId="{00F6F46B-A651-4886-B0C9-82AE99BA81D7}" type="presParOf" srcId="{86EFA4DC-3F12-446A-B82D-0D594BF80BC3}" destId="{FB73416A-75C3-4738-B8B4-66717F61E355}" srcOrd="0" destOrd="0" presId="urn:microsoft.com/office/officeart/2018/2/layout/IconVerticalSolidList"/>
    <dgm:cxn modelId="{C1CBF52C-E355-4528-A327-A700C05380F1}" type="presParOf" srcId="{86EFA4DC-3F12-446A-B82D-0D594BF80BC3}" destId="{75C927FB-9D19-4125-901A-C6F553BCAC1A}" srcOrd="1" destOrd="0" presId="urn:microsoft.com/office/officeart/2018/2/layout/IconVerticalSolidList"/>
    <dgm:cxn modelId="{747FB179-6F3F-411B-AB71-959DD7619C97}" type="presParOf" srcId="{86EFA4DC-3F12-446A-B82D-0D594BF80BC3}" destId="{2A1DB933-D1A0-486B-88E3-D0A477F7D7D8}" srcOrd="2" destOrd="0" presId="urn:microsoft.com/office/officeart/2018/2/layout/IconVerticalSolidList"/>
    <dgm:cxn modelId="{CA083CEB-359C-44DF-8892-2019D0B0D126}" type="presParOf" srcId="{86EFA4DC-3F12-446A-B82D-0D594BF80BC3}" destId="{527DEBE2-2355-4648-9B27-5E8B5786F28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958DA-EDA1-4AF2-9C90-FE72E65DEF8C}">
      <dsp:nvSpPr>
        <dsp:cNvPr id="0" name=""/>
        <dsp:cNvSpPr/>
      </dsp:nvSpPr>
      <dsp:spPr>
        <a:xfrm>
          <a:off x="0" y="1545"/>
          <a:ext cx="9604375" cy="783186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7EC3CD-BA13-412C-A30C-10D98DCA0CFE}">
      <dsp:nvSpPr>
        <dsp:cNvPr id="0" name=""/>
        <dsp:cNvSpPr/>
      </dsp:nvSpPr>
      <dsp:spPr>
        <a:xfrm>
          <a:off x="236913" y="177762"/>
          <a:ext cx="430752" cy="430752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29E73-A62C-434C-96DD-94DD189BAD77}">
      <dsp:nvSpPr>
        <dsp:cNvPr id="0" name=""/>
        <dsp:cNvSpPr/>
      </dsp:nvSpPr>
      <dsp:spPr>
        <a:xfrm>
          <a:off x="904580" y="1545"/>
          <a:ext cx="8699794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lvl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Momento</a:t>
          </a:r>
          <a:r>
            <a:rPr lang="en-US" sz="1700" kern="1200" dirty="0"/>
            <a:t> </a:t>
          </a:r>
          <a:r>
            <a:rPr lang="en-US" sz="1700" kern="1200" dirty="0" err="1"/>
            <a:t>strategico</a:t>
          </a:r>
          <a:r>
            <a:rPr lang="en-US" sz="1700" kern="1200" dirty="0"/>
            <a:t>: </a:t>
          </a:r>
          <a:r>
            <a:rPr lang="en-US" sz="1700" kern="1200" dirty="0" err="1"/>
            <a:t>massimo</a:t>
          </a:r>
          <a:r>
            <a:rPr lang="en-US" sz="1700" kern="1200" dirty="0"/>
            <a:t> </a:t>
          </a:r>
          <a:r>
            <a:rPr lang="en-US" sz="1700" kern="1200" dirty="0" err="1"/>
            <a:t>sforzo</a:t>
          </a:r>
          <a:r>
            <a:rPr lang="en-US" sz="1700" kern="1200" dirty="0"/>
            <a:t> PNRR, </a:t>
          </a:r>
          <a:r>
            <a:rPr lang="en-US" sz="1700" kern="1200" dirty="0" err="1"/>
            <a:t>piena</a:t>
          </a:r>
          <a:r>
            <a:rPr lang="en-US" sz="1700" kern="1200" dirty="0"/>
            <a:t> </a:t>
          </a:r>
          <a:r>
            <a:rPr lang="en-US" sz="1700" kern="1200" dirty="0" err="1"/>
            <a:t>attuazione</a:t>
          </a:r>
          <a:r>
            <a:rPr lang="en-US" sz="1700" kern="1200" dirty="0"/>
            <a:t> </a:t>
          </a:r>
          <a:r>
            <a:rPr lang="en-US" sz="1700" kern="1200" dirty="0" err="1"/>
            <a:t>PolCoes</a:t>
          </a:r>
          <a:r>
            <a:rPr lang="en-US" sz="1700" kern="1200" dirty="0"/>
            <a:t> 21-27; </a:t>
          </a:r>
          <a:r>
            <a:rPr lang="en-US" sz="1700" kern="1200" dirty="0" err="1"/>
            <a:t>preparazione</a:t>
          </a:r>
          <a:r>
            <a:rPr lang="en-US" sz="1700" kern="1200" dirty="0"/>
            <a:t> QFP 28-34; discussion </a:t>
          </a:r>
          <a:r>
            <a:rPr lang="en-US" sz="1700" kern="1200" dirty="0" err="1"/>
            <a:t>sulla</a:t>
          </a:r>
          <a:r>
            <a:rPr lang="en-US" sz="1700" kern="1200" dirty="0"/>
            <a:t> </a:t>
          </a:r>
          <a:r>
            <a:rPr lang="en-US" sz="1700" kern="1200" dirty="0" err="1"/>
            <a:t>riforma</a:t>
          </a:r>
          <a:r>
            <a:rPr lang="en-US" sz="1700" kern="1200" dirty="0"/>
            <a:t> </a:t>
          </a:r>
          <a:r>
            <a:rPr lang="en-US" sz="1700" kern="1200" dirty="0" err="1"/>
            <a:t>delle</a:t>
          </a:r>
          <a:r>
            <a:rPr lang="en-US" sz="1700" kern="1200" dirty="0"/>
            <a:t> Politiche per </a:t>
          </a:r>
          <a:r>
            <a:rPr lang="en-US" sz="1700" kern="1200" dirty="0" err="1"/>
            <a:t>investimento</a:t>
          </a:r>
          <a:endParaRPr lang="en-US" sz="1700" kern="1200" dirty="0"/>
        </a:p>
      </dsp:txBody>
      <dsp:txXfrm>
        <a:off x="904580" y="1545"/>
        <a:ext cx="8699794" cy="783186"/>
      </dsp:txXfrm>
    </dsp:sp>
    <dsp:sp modelId="{013C703F-A647-4C14-A682-E0D1B265532C}">
      <dsp:nvSpPr>
        <dsp:cNvPr id="0" name=""/>
        <dsp:cNvSpPr/>
      </dsp:nvSpPr>
      <dsp:spPr>
        <a:xfrm>
          <a:off x="0" y="980528"/>
          <a:ext cx="9604375" cy="783186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C070D-3FB5-46D0-98C1-9B7A5E0DAEFB}">
      <dsp:nvSpPr>
        <dsp:cNvPr id="0" name=""/>
        <dsp:cNvSpPr/>
      </dsp:nvSpPr>
      <dsp:spPr>
        <a:xfrm>
          <a:off x="236913" y="1156745"/>
          <a:ext cx="430752" cy="430752"/>
        </a:xfrm>
        <a:prstGeom prst="rect">
          <a:avLst/>
        </a:prstGeom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199C41-C877-417A-BF8D-145ECEFE934C}">
      <dsp:nvSpPr>
        <dsp:cNvPr id="0" name=""/>
        <dsp:cNvSpPr/>
      </dsp:nvSpPr>
      <dsp:spPr>
        <a:xfrm>
          <a:off x="904580" y="980528"/>
          <a:ext cx="8699794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lvl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Importanza di una politica urbana coerente e della definizione di una agenda urbana integrata.</a:t>
          </a:r>
          <a:endParaRPr lang="en-US" sz="1700" kern="1200" dirty="0"/>
        </a:p>
      </dsp:txBody>
      <dsp:txXfrm>
        <a:off x="904580" y="980528"/>
        <a:ext cx="8699794" cy="783186"/>
      </dsp:txXfrm>
    </dsp:sp>
    <dsp:sp modelId="{372B1202-D42E-493A-A5F8-219F5182E18C}">
      <dsp:nvSpPr>
        <dsp:cNvPr id="0" name=""/>
        <dsp:cNvSpPr/>
      </dsp:nvSpPr>
      <dsp:spPr>
        <a:xfrm>
          <a:off x="0" y="1959511"/>
          <a:ext cx="9604375" cy="783186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73D36-D97A-403F-9097-54AFE0BB19A0}">
      <dsp:nvSpPr>
        <dsp:cNvPr id="0" name=""/>
        <dsp:cNvSpPr/>
      </dsp:nvSpPr>
      <dsp:spPr>
        <a:xfrm>
          <a:off x="236913" y="2135728"/>
          <a:ext cx="430752" cy="430752"/>
        </a:xfrm>
        <a:prstGeom prst="rect">
          <a:avLst/>
        </a:prstGeom>
        <a:blipFill>
          <a:blip xmlns:r="http://schemas.openxmlformats.org/officeDocument/2006/relationships"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072D1C-B27E-4A3D-A63C-5DD53F5A3346}">
      <dsp:nvSpPr>
        <dsp:cNvPr id="0" name=""/>
        <dsp:cNvSpPr/>
      </dsp:nvSpPr>
      <dsp:spPr>
        <a:xfrm>
          <a:off x="904580" y="1959511"/>
          <a:ext cx="8699794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lvl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1700" b="0" i="0" kern="1200" baseline="0" dirty="0"/>
            <a:t>Sviluppo territoriale equilibrato, con focus sulle grandi aree metropolitane (FUA), sui bisogni delle medie e piccole e sulle interconnessioni urbano-rurali.</a:t>
          </a:r>
          <a:endParaRPr lang="en-US" sz="1700" kern="1200" dirty="0"/>
        </a:p>
      </dsp:txBody>
      <dsp:txXfrm>
        <a:off x="904580" y="1959511"/>
        <a:ext cx="8699794" cy="783186"/>
      </dsp:txXfrm>
    </dsp:sp>
    <dsp:sp modelId="{FB73416A-75C3-4738-B8B4-66717F61E355}">
      <dsp:nvSpPr>
        <dsp:cNvPr id="0" name=""/>
        <dsp:cNvSpPr/>
      </dsp:nvSpPr>
      <dsp:spPr>
        <a:xfrm>
          <a:off x="0" y="2938495"/>
          <a:ext cx="9604375" cy="783186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C927FB-9D19-4125-901A-C6F553BCAC1A}">
      <dsp:nvSpPr>
        <dsp:cNvPr id="0" name=""/>
        <dsp:cNvSpPr/>
      </dsp:nvSpPr>
      <dsp:spPr>
        <a:xfrm>
          <a:off x="236913" y="3114712"/>
          <a:ext cx="430752" cy="430752"/>
        </a:xfrm>
        <a:prstGeom prst="rect">
          <a:avLst/>
        </a:prstGeom>
        <a:blipFill>
          <a:blip xmlns:r="http://schemas.openxmlformats.org/officeDocument/2006/relationships"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7DEBE2-2355-4648-9B27-5E8B5786F28A}">
      <dsp:nvSpPr>
        <dsp:cNvPr id="0" name=""/>
        <dsp:cNvSpPr/>
      </dsp:nvSpPr>
      <dsp:spPr>
        <a:xfrm>
          <a:off x="904580" y="2938495"/>
          <a:ext cx="8699794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lvl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1700" b="0" i="0" kern="1200" baseline="0" dirty="0"/>
            <a:t>Una politica di coesione più forte post-2027, basata su un approccio territoriale, gestione concorrente, governance multilivello e partenariato.</a:t>
          </a:r>
          <a:endParaRPr lang="en-US" sz="1700" kern="1200" dirty="0"/>
        </a:p>
      </dsp:txBody>
      <dsp:txXfrm>
        <a:off x="904580" y="2938495"/>
        <a:ext cx="8699794" cy="783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07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5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390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3766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3837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3511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9085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022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354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844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7078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46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4192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6583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404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613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400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D3154B1-6FEF-45C0-9B69-F1AB454B0C33}" type="datetimeFigureOut">
              <a:rPr lang="it-IT" smtClean="0"/>
              <a:t>03/06/2025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EF02A-3A30-49E4-9D0E-2701DEEEA4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4024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9ED709-7294-1502-0F72-5D0B35ECCE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1408" y="1590734"/>
            <a:ext cx="7405874" cy="2520012"/>
          </a:xfrm>
          <a:solidFill>
            <a:schemeClr val="bg2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en-US" sz="2200" cap="none" dirty="0">
                <a:latin typeface="Titilium"/>
              </a:rPr>
              <a:t>Metropolitan regions and functional urban areas as socio-economic drivers of sustainable investment in the 2021-2027 cohesion policy framework</a:t>
            </a:r>
            <a:r>
              <a:rPr lang="en-US" sz="2200" dirty="0">
                <a:latin typeface="Titilium"/>
              </a:rPr>
              <a:t/>
            </a:r>
            <a:br>
              <a:rPr lang="en-US" sz="2200" dirty="0">
                <a:latin typeface="Titilium"/>
              </a:rPr>
            </a:br>
            <a:r>
              <a:rPr lang="en-US" sz="2200" dirty="0">
                <a:latin typeface="Titilium"/>
              </a:rPr>
              <a:t/>
            </a:r>
            <a:br>
              <a:rPr lang="en-US" sz="2200" dirty="0">
                <a:latin typeface="Titilium"/>
              </a:rPr>
            </a:br>
            <a:r>
              <a:rPr lang="it-IT" sz="2200" dirty="0"/>
              <a:t>A</a:t>
            </a:r>
            <a:r>
              <a:rPr lang="it-IT" sz="2200" dirty="0">
                <a:solidFill>
                  <a:schemeClr val="tx2"/>
                </a:solidFill>
              </a:rPr>
              <a:t>nalisi, prospettive e Raccomandazioni del Comitato Europeo delle Regioni (</a:t>
            </a:r>
            <a:r>
              <a:rPr lang="it-IT" sz="2200" dirty="0" err="1">
                <a:solidFill>
                  <a:schemeClr val="tx2"/>
                </a:solidFill>
              </a:rPr>
              <a:t>CdR</a:t>
            </a:r>
            <a:r>
              <a:rPr lang="it-IT" sz="2200" dirty="0">
                <a:solidFill>
                  <a:schemeClr val="tx2"/>
                </a:solidFill>
              </a:rPr>
              <a:t>)</a:t>
            </a:r>
            <a:br>
              <a:rPr lang="it-IT" sz="2200" dirty="0">
                <a:solidFill>
                  <a:schemeClr val="tx2"/>
                </a:solidFill>
              </a:rPr>
            </a:br>
            <a:r>
              <a:rPr lang="it-IT" sz="2200" dirty="0">
                <a:solidFill>
                  <a:schemeClr val="tx2"/>
                </a:solidFill>
              </a:rPr>
              <a:t/>
            </a:r>
            <a:br>
              <a:rPr lang="it-IT" sz="2200" dirty="0">
                <a:solidFill>
                  <a:schemeClr val="tx2"/>
                </a:solidFill>
              </a:rPr>
            </a:br>
            <a:r>
              <a:rPr lang="it-IT" sz="2200" dirty="0">
                <a:solidFill>
                  <a:schemeClr val="tx2"/>
                </a:solidFill>
              </a:rPr>
              <a:t>Rosario Salvatore</a:t>
            </a:r>
          </a:p>
        </p:txBody>
      </p:sp>
    </p:spTree>
    <p:extLst>
      <p:ext uri="{BB962C8B-B14F-4D97-AF65-F5344CB8AC3E}">
        <p14:creationId xmlns:p14="http://schemas.microsoft.com/office/powerpoint/2010/main" val="256973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2AFDDC-B54C-15FD-B8AA-4FB3395A9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b="1" dirty="0">
                <a:latin typeface="Arial" panose="020B0604020202020204" pitchFamily="34" charset="0"/>
              </a:rPr>
              <a:t>Raccomandazioni</a:t>
            </a:r>
            <a:br>
              <a:rPr lang="it-IT" altLang="it-IT" b="1" dirty="0">
                <a:latin typeface="Arial" panose="020B0604020202020204" pitchFamily="34" charset="0"/>
              </a:rPr>
            </a:br>
            <a:endParaRPr lang="it-IT" dirty="0"/>
          </a:p>
        </p:txBody>
      </p:sp>
      <p:sp>
        <p:nvSpPr>
          <p:cNvPr id="73" name="Rectangle 70">
            <a:extLst>
              <a:ext uri="{FF2B5EF4-FFF2-40B4-BE49-F238E27FC236}">
                <a16:creationId xmlns:a16="http://schemas.microsoft.com/office/drawing/2014/main" id="{329F59A9-7F6F-D3B8-0026-0FA179C0EE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6928" y="1402288"/>
            <a:ext cx="10487925" cy="487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altLang="it-IT" sz="2200" dirty="0">
                <a:latin typeface="Arial" panose="020B0604020202020204" pitchFamily="34" charset="0"/>
              </a:rPr>
              <a:t>Rafforzare la futura agenda politica per le città, concentrandosi su </a:t>
            </a:r>
            <a:r>
              <a:rPr lang="it-IT" altLang="it-IT" sz="2200" b="1" dirty="0">
                <a:latin typeface="Arial" panose="020B0604020202020204" pitchFamily="34" charset="0"/>
              </a:rPr>
              <a:t>sostenibilità, digitalizzazione, coesione sociale, alloggi, mobilità e resilienza climatica</a:t>
            </a:r>
            <a:r>
              <a:rPr lang="it-IT" altLang="it-IT" sz="2200" dirty="0"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Riconoscere le regioni metropolitane come </a:t>
            </a:r>
            <a:r>
              <a:rPr kumimoji="0" lang="it-IT" altLang="it-IT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attori chiave nell'elaborazione e attuazione delle politiche UE e di coesione</a:t>
            </a: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Sviluppare la futura </a:t>
            </a:r>
            <a:r>
              <a:rPr kumimoji="0" lang="it-IT" altLang="it-IT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agenda urbana </a:t>
            </a: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basandosi sugli approcci territoriali consolidati e rafforzando il dialogo con le città.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Incoraggiare investimenti integrati che favoriscano la </a:t>
            </a:r>
            <a:r>
              <a:rPr kumimoji="0" lang="it-IT" altLang="it-IT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crescita coesa e i collegamenti urbano-rurali</a:t>
            </a: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Utilizzare </a:t>
            </a:r>
            <a:r>
              <a:rPr kumimoji="0" lang="it-IT" altLang="it-IT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indicatori oltre il PIL </a:t>
            </a: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(Indice di Progresso Sociale, OSS, Indice di Sviluppo Umano) per misurare la situazione.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Affrontare le </a:t>
            </a:r>
            <a:r>
              <a:rPr kumimoji="0" lang="it-IT" altLang="it-IT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carenze di risorse umane e competenze </a:t>
            </a:r>
            <a:r>
              <a:rPr kumimoji="0" lang="it-IT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negli enti locali per la gestione dei fondi 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64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0C0C6D-1BE6-1E94-24F5-C5928144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Proposte</a:t>
            </a:r>
            <a:r>
              <a:rPr lang="it-IT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Specifiche</a:t>
            </a:r>
            <a:r>
              <a:rPr lang="it-IT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it-IT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98900E-4C4A-878A-1ACB-9A05C8FFE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682496"/>
            <a:ext cx="10899778" cy="4462272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Aumento Finanziamenti:</a:t>
            </a:r>
            <a:r>
              <a:rPr lang="it-IT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Aumentare la dotazione FESR per lo sviluppo urbano ad almeno il 15%. Istituire una riserva FSE+ del 5% per le strategie urbane.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Accesso Diretto ai Fondi:</a:t>
            </a:r>
            <a:r>
              <a:rPr lang="it-IT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Ampliare l'accesso diretto ai finanziamenti UE per le aree urbane/metropolitane tramite un programma dedicato.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Incentivi alla Cooperazione:</a:t>
            </a:r>
            <a:r>
              <a:rPr lang="it-IT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Includere incentivi per progetti che trascendono i confini comunali. Sperimentare meccanismi per reindirizzare fondi inutilizzati verso le aree urbane.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Quadro Urbano Comune:</a:t>
            </a:r>
            <a:r>
              <a:rPr lang="it-IT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Identificare forme di coordinamento in un "Quadro urbano europeo comune", possibilmente con un meccanismo finanziario dedicato.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Dialogo Diretto:</a:t>
            </a:r>
            <a:r>
              <a:rPr lang="it-IT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Istituire un dialogo diretto, strutturato e vincolante tra Commissione e città.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Meccanismi di Delega:</a:t>
            </a:r>
            <a:r>
              <a:rPr lang="it-IT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Sperimentare meccanismi di delega (es. organismo intermedio) e condurre uno studio comparativo sulla governance per sviluppare un modello flessibile.</a:t>
            </a:r>
          </a:p>
          <a:p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26295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8CFD85-78E9-1034-4A90-8A43FA30F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b="1" dirty="0">
                <a:latin typeface="Arial" panose="020B0604020202020204" pitchFamily="34" charset="0"/>
              </a:rPr>
              <a:t>L'Importanza della Politica Urbana</a:t>
            </a:r>
            <a:endParaRPr lang="it-IT" dirty="0"/>
          </a:p>
        </p:txBody>
      </p:sp>
      <p:graphicFrame>
        <p:nvGraphicFramePr>
          <p:cNvPr id="24" name="Segnaposto contenuto 2">
            <a:extLst>
              <a:ext uri="{FF2B5EF4-FFF2-40B4-BE49-F238E27FC236}">
                <a16:creationId xmlns:a16="http://schemas.microsoft.com/office/drawing/2014/main" id="{0B2E669F-5FC4-7FDD-35B3-B84DD4356C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888082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749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85D5AA8-773B-469A-8802-9645A4DC9B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75AF42C-C556-454E-B2D3-2C917CB812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3E05DA00-453D-1A16-3CFD-3B1642AC7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70996"/>
            <a:ext cx="184731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it-IT" altLang="it-IT" sz="1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5EBC212-C7CD-49C5-05E7-96202D9197D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2020" y="404813"/>
            <a:ext cx="8947150" cy="9001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2400" b="1" dirty="0"/>
              <a:t>Tendenze dell'Urbanizzazione e Impatto Socioeconomico</a:t>
            </a:r>
            <a:endParaRPr lang="it-IT" sz="2400" b="1" dirty="0"/>
          </a:p>
        </p:txBody>
      </p:sp>
      <p:sp>
        <p:nvSpPr>
          <p:cNvPr id="50" name="Segnaposto contenuto 2">
            <a:extLst>
              <a:ext uri="{FF2B5EF4-FFF2-40B4-BE49-F238E27FC236}">
                <a16:creationId xmlns:a16="http://schemas.microsoft.com/office/drawing/2014/main" id="{A78B5081-6917-885D-840D-C8F76DC4023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76300" y="1709738"/>
            <a:ext cx="8947150" cy="4195762"/>
          </a:xfrm>
        </p:spPr>
        <p:txBody>
          <a:bodyPr>
            <a:normAutofit/>
          </a:bodyPr>
          <a:lstStyle/>
          <a:p>
            <a:pPr lvl="0"/>
            <a:r>
              <a:rPr lang="it-IT" altLang="it-IT" dirty="0"/>
              <a:t>Crescita Urbana: il 75% degli abitanti dell'UE vive in aree urbane, con previsioni che raggiungano l'84% entro il 2050.</a:t>
            </a:r>
          </a:p>
          <a:p>
            <a:pPr lvl="0"/>
            <a:r>
              <a:rPr lang="it-IT" altLang="it-IT" dirty="0"/>
              <a:t>Prossimità: il 50% della popolazione rurale vive vicino a una città, e la maggior parte delle zone rurali fa parte di un'area urbana funzionale (FUA).</a:t>
            </a:r>
          </a:p>
          <a:p>
            <a:pPr lvl="1"/>
            <a:r>
              <a:rPr lang="it-IT" altLang="it-IT" dirty="0"/>
              <a:t>Motore Economico: le città contribuiscono al 70% del PIL mondiale, Poli di innovazione, sviluppo, istruzione e competitività; Mostrano maggiore resilienza e produttività; Tassi di occupazione più elevati.</a:t>
            </a:r>
          </a:p>
          <a:p>
            <a:pPr lvl="1"/>
            <a:r>
              <a:rPr lang="it-IT" altLang="it-IT" dirty="0"/>
              <a:t>Sfide: Consumo energetico (oltre il 60%); Emissioni di gas serra (70%); Rifiuti globali (70%); disuguaglianze; trasporti, inquinamento, accessibilità degli alloggi, adattamento climatico, transizione energetica.</a:t>
            </a:r>
          </a:p>
        </p:txBody>
      </p:sp>
    </p:spTree>
    <p:extLst>
      <p:ext uri="{BB962C8B-B14F-4D97-AF65-F5344CB8AC3E}">
        <p14:creationId xmlns:p14="http://schemas.microsoft.com/office/powerpoint/2010/main" val="322437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11A105-ED58-B012-53F8-57FB9B905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Sfide nelle Aree Urbane e Metropolitane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FB953C-A1B5-F284-718F-0EF6D1437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687158"/>
            <a:ext cx="8946541" cy="419548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Pressioni e Disparità: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crescente pressione esacerba le disparità socioeconomiche; diventa necessario l'uso di indicatori più ampi (Indice di Progresso Sociale, SDG, Indice di Sviluppo Umano) per allocare fondi in modo più equo.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Squilibri Territoriali: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concentrazione di crescita nelle capitali e grandi agglomerati, se non governata e integrata, rischia di lasciare indietro aree periferiche e rurali.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Qualità della Vita: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alta concentrazione di popolazione ha portato a un deterioramento della qualità della vita e a maggiori rischi di povertà.</a:t>
            </a:r>
            <a:r>
              <a:rPr lang="it-IT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Esigenze Strategiche:</a:t>
            </a:r>
            <a:r>
              <a:rPr lang="it-IT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strategie urbane forti per affrontare cambiamenti demografici, transizioni verdi e digitali, disuguaglianze, integrazione, alloggi, sanità, mobilità, inquinamento e clima.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69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86D231-7A9F-5873-9E8F-0BA5D92C5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465" y="411328"/>
            <a:ext cx="5815583" cy="614568"/>
          </a:xfrm>
        </p:spPr>
        <p:txBody>
          <a:bodyPr>
            <a:normAutofit fontScale="90000"/>
          </a:bodyPr>
          <a:lstStyle/>
          <a:p>
            <a:r>
              <a:rPr lang="it-IT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Aree Urbane FUNZIONALI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7A5419-CCBB-F4AB-449B-A70981F82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008" y="1629400"/>
            <a:ext cx="11301983" cy="43964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it-IT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Aree Urbane Funzionali (FUA)</a:t>
            </a:r>
            <a:r>
              <a:rPr lang="it-IT" sz="1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it-IT" sz="16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lang="it-IT" sz="1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– unità amministrative locali dove la maggioranza della popolazione vive in un high </a:t>
            </a:r>
            <a:r>
              <a:rPr lang="it-IT" sz="1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density</a:t>
            </a:r>
            <a:r>
              <a:rPr lang="it-IT" sz="1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cluster (o centro urbano) con una popolazione di almeno 50.000 abitanti; - </a:t>
            </a:r>
            <a:r>
              <a:rPr lang="it-IT" sz="1600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commuting</a:t>
            </a:r>
            <a:r>
              <a:rPr lang="it-IT" sz="16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zone </a:t>
            </a:r>
            <a:r>
              <a:rPr lang="it-IT" sz="1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area del pendolarismo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altLang="it-IT" sz="1600" b="1" kern="100" dirty="0">
                <a:latin typeface="Arial" panose="020B0604020202020204" pitchFamily="34" charset="0"/>
                <a:cs typeface="Arial" panose="020B0604020202020204" pitchFamily="34" charset="0"/>
              </a:rPr>
              <a:t>Importanza delle FUA: </a:t>
            </a:r>
          </a:p>
          <a:p>
            <a:pPr marL="457200" lvl="1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t-IT" altLang="it-IT" sz="1600" dirty="0">
                <a:latin typeface="Arial" panose="020B0604020202020204" pitchFamily="34" charset="0"/>
              </a:rPr>
              <a:t>Sono fondamentali per affrontare i collegamenti urbano-rurali.</a:t>
            </a:r>
          </a:p>
          <a:p>
            <a:pPr marL="457200" lvl="1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t-IT" altLang="it-IT" sz="1600" dirty="0">
                <a:latin typeface="Arial" panose="020B0604020202020204" pitchFamily="34" charset="0"/>
              </a:rPr>
              <a:t>Permettono soluzioni efficienti (trasporti, servizi) e politiche basate sulle reali esigenze.</a:t>
            </a:r>
          </a:p>
          <a:p>
            <a:pPr marL="457200" lvl="1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t-IT" altLang="it-IT" sz="1600" dirty="0">
                <a:latin typeface="Arial" panose="020B0604020202020204" pitchFamily="34" charset="0"/>
              </a:rPr>
              <a:t>Sono motori economici dell'UE.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Sfide della Cooperazione:</a:t>
            </a:r>
            <a:r>
              <a:rPr lang="it-IT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Il coordinamento oltre i confini amministrativi è difficile; servono iniziative normative e incentivi (es. tassi di cofinanziamento più alti).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Standard UE per le FUA:</a:t>
            </a:r>
            <a:r>
              <a:rPr lang="it-IT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Si chiede l'istituzione di standard minimi a livello UE per la definizione e il finanziamento delle FUA.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Focus sulle FUA:</a:t>
            </a:r>
            <a:r>
              <a:rPr lang="it-IT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Si insiste affinché la nuova agenda politica per le città includa strumenti per la valorizzazione delle FUA. Si propone uno spostamento verso le FUA per risposte coordinate.</a:t>
            </a:r>
            <a:endParaRPr lang="it-IT" sz="16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it-IT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29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23BE9C-77EB-BB2A-4CEC-A45F73908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695753" cy="1400530"/>
          </a:xfrm>
        </p:spPr>
        <p:txBody>
          <a:bodyPr>
            <a:normAutofit/>
          </a:bodyPr>
          <a:lstStyle/>
          <a:p>
            <a:r>
              <a:rPr lang="it-IT" altLang="it-IT" sz="3100" b="1" dirty="0">
                <a:latin typeface="Arial" panose="020B0604020202020204" pitchFamily="34" charset="0"/>
              </a:rPr>
              <a:t>Politica di coesione e Sviluppo Urbano Sostenibile</a:t>
            </a:r>
            <a:endParaRPr lang="it-I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D68C3BB-3DF4-43B6-3180-82520D12CA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2436" y="1252441"/>
            <a:ext cx="1064125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coesione territoriale è un obiettivo primario dell'UE (Art. 174 TFUE).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 di Coesione: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Fondo Europeo di Sviluppo Regionale (FESR); Fondo Sociale Europeo Plus (FSE+); Fondo di Coesione (FC).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Budget:</a:t>
            </a: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24.35 miliardi di EUR (12% del FESR totale, superando l'obiettivo dell'8%) destinati a strategie integrate. L'importo totale, includendo altri fondi (FSE+, FC, JTF, Interreg), raggiunge i 28 miliardi di EUR.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Obiettivo Strategico 5 (OS5) "Un'Europa più vicina ai cittadini":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Riceve la quota maggiore (12.64 miliardi EUR).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Permette flessibilità tematica e approcci basati sul territorio.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 concentra sullo sviluppo integrato (OS 5.1), con 12.6mld/€.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Campi di Intervento OS 5.1: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maggior parte dei fondi va alla riqualificazione fisica degli spazi pubblici (2.5 miliardi EUR), seguita da patrimonio culturale (1.7 miliardi EUR) e turismo (1.3 miliardi EUR).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livello nazionale alle Aree urbane risultano destinati circa 2,9mld/€, a valere sull’Os 5.1 del FESR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Investimenti Territoriali Integrati (ITI):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 strategie multi-finanziamento e coinvolgimento locale. È lo strumento predominante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1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B7F8E5-1924-88F1-3BD7-9F7642472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Politica di Coesione: Strumenti e Criticità</a:t>
            </a:r>
            <a:r>
              <a:rPr lang="it-IT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it-IT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55847D-1F4B-CC46-53A8-17B66556C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Fonte Principale: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 fondi di coesione sono la principale fonte di finanziamento per lo sviluppo urbano sostenibile (€24,35 miliardi dal FESR 2021-2027).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Obiettivo 5: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Si apprezza il sostegno allo sviluppo territoriale integrato tramite l'Obiettivo Politico 5 ("Un’Europa più vicina ai cittadini").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Gestione Centralizzata: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 gestione centralizzata (es. RRF) ha trascurato le priorità locali; è necessario integrare sistematicamente i livelli locale, regionale, nazionale ed europeo.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Inadeguatezza degli Strumenti: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Le aree urbane ritengono gli attuali strumenti inadeguati a causa di bilanci limitati e frammentazione.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Frammentazione e Burocrazia: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 frammentazione aumenta l'onere amministrativo; si chiede la semplificazione in un unico set di norme e un unico punto focale nella Commissione.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Mancanza di Capacità: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Le autorità urbane spesso non hanno la capacità di sfruttare al meglio i fondi UE e i meccanismi (ITI e CLLD).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3416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42C405-5982-4B9F-8A6B-F51FA731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Politica Post-2027: Richieste e Riforme</a:t>
            </a:r>
            <a:r>
              <a:rPr lang="it-IT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it-IT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7D4187-0553-9B5A-69BE-606F50AEE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08" y="1152983"/>
            <a:ext cx="10637584" cy="5549569"/>
          </a:xfrm>
        </p:spPr>
        <p:txBody>
          <a:bodyPr>
            <a:normAutofit fontScale="550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Politica Forte e Flessibile: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Necessità di una politica di coesione forte, flessibile e riformata dopo il 2027.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Risorse finanziarie adeguate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assicurare almeno la medesima dotazione della programmazione in corso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Valutazione Impatto Territoriale: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Richiesta di una valutazione </a:t>
            </a:r>
            <a:r>
              <a:rPr lang="it-IT" sz="33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 ante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dell'impatto territoriale più sistematica per tutte le nuove politiche UE.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Rafforzamento Capacità: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Le iniziative della Commissione sono utili, ma gli Stati Membri devono aumentare le iniziative di rafforzamento delle capacità tramite assistenza tecnica. Interreg e URBACT sono fondamentali.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alla Centralizzazione: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Forte opposizione a qualsiasi tentativo di centralizzare le politiche; si chiede maggiore decentralizzazione.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"Non Arrecare Danno alla Coesione":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Integrare la dimensione territoriale e questo principio in tutte le politiche UE.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Principio di Partenariato:</a:t>
            </a:r>
            <a:r>
              <a:rPr lang="it-IT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Rispettare il principio e allineare la legislazione al Codice Europeo di Condotta.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9765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6089C1-2829-115E-6052-E35A94D8F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200" b="1" dirty="0">
                <a:latin typeface="Arial" panose="020B0604020202020204" pitchFamily="34" charset="0"/>
              </a:rPr>
              <a:t>Le politiche urbane nella nuova coesione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53AF1A-10FE-1B38-6447-A273CAF3E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568286"/>
            <a:ext cx="8946541" cy="419548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NUOVE REGOLE: ⯈ Aumento della percentuale della dotazione nazionale FESR per lo sviluppo urbano⯈ Miglioramento delle opportunità di accesso diretto ai finanziamenti UE per le aree urbane e metropolitane (ad esempio, evoluzione dell'iniziativa UIA con fondi molto più consistenti e una premialità per l'aggregazione dei comuni)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UNA NUOVA AGENDA URBANA PIÙ FORTE: dialogo diretto e sistematico tra la Commissione europea e gli enti locali ⯈ coinvolgimento diretto nella definizione e nell'attuazione di meccanismi di emergenza (ad esempio, housing)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RAFFORZARE IL RUOLO DELLE AREE URBANE E METROPOLITANE: evitare l'eccessiva verticalizzazione e centralizzazione dei processi, potenziando le capacità concrete di azione delle città.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CAPACITÀ AMMINISTRATIVA, tecnica e finanziaria delle aree urbane e metropolitane: mostrata nella concreta attuazione degli interventi</a:t>
            </a:r>
          </a:p>
        </p:txBody>
      </p:sp>
    </p:spTree>
    <p:extLst>
      <p:ext uri="{BB962C8B-B14F-4D97-AF65-F5344CB8AC3E}">
        <p14:creationId xmlns:p14="http://schemas.microsoft.com/office/powerpoint/2010/main" val="1658592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544</TotalTime>
  <Words>1461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Aptos</vt:lpstr>
      <vt:lpstr>Arial</vt:lpstr>
      <vt:lpstr>Century Gothic</vt:lpstr>
      <vt:lpstr>Symbol</vt:lpstr>
      <vt:lpstr>Times New Roman</vt:lpstr>
      <vt:lpstr>Titilium</vt:lpstr>
      <vt:lpstr>Wingdings 3</vt:lpstr>
      <vt:lpstr>Ione</vt:lpstr>
      <vt:lpstr>Metropolitan regions and functional urban areas as socio-economic drivers of sustainable investment in the 2021-2027 cohesion policy framework  Analisi, prospettive e Raccomandazioni del Comitato Europeo delle Regioni (CdR)  Rosario Salvatore</vt:lpstr>
      <vt:lpstr>L'Importanza della Politica Urbana</vt:lpstr>
      <vt:lpstr>Tendenze dell'Urbanizzazione e Impatto Socioeconomico</vt:lpstr>
      <vt:lpstr>Sfide nelle Aree Urbane e Metropolitane</vt:lpstr>
      <vt:lpstr>Aree Urbane FUNZIONALI</vt:lpstr>
      <vt:lpstr>Politica di coesione e Sviluppo Urbano Sostenibile</vt:lpstr>
      <vt:lpstr>Politica di Coesione: Strumenti e Criticità </vt:lpstr>
      <vt:lpstr>Politica Post-2027: Richieste e Riforme </vt:lpstr>
      <vt:lpstr>Le politiche urbane nella nuova coesione</vt:lpstr>
      <vt:lpstr>Raccomandazioni </vt:lpstr>
      <vt:lpstr>Proposte Specifiche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Metropolitan regions and functional urban areas as socio-economic drivers of sustainable investment in the 2021-2027 cohesion policy framework  Analisi, prospettive e Raccomandazioni del Comitato Europeo delle Regioni (CdR)  Rosario Salvatore</dc:title>
  <dc:creator>r salvatore</dc:creator>
  <cp:lastModifiedBy>Mauro Valenti</cp:lastModifiedBy>
  <cp:revision>15</cp:revision>
  <dcterms:created xsi:type="dcterms:W3CDTF">2025-05-26T13:00:29Z</dcterms:created>
  <dcterms:modified xsi:type="dcterms:W3CDTF">2025-06-03T12:44:03Z</dcterms:modified>
</cp:coreProperties>
</file>