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2" r:id="rId1"/>
  </p:sldMasterIdLst>
  <p:notesMasterIdLst>
    <p:notesMasterId r:id="rId12"/>
  </p:notesMasterIdLst>
  <p:handoutMasterIdLst>
    <p:handoutMasterId r:id="rId13"/>
  </p:handoutMasterIdLst>
  <p:sldIdLst>
    <p:sldId id="256" r:id="rId2"/>
    <p:sldId id="445" r:id="rId3"/>
    <p:sldId id="446" r:id="rId4"/>
    <p:sldId id="447" r:id="rId5"/>
    <p:sldId id="437" r:id="rId6"/>
    <p:sldId id="439" r:id="rId7"/>
    <p:sldId id="444" r:id="rId8"/>
    <p:sldId id="438" r:id="rId9"/>
    <p:sldId id="441" r:id="rId10"/>
    <p:sldId id="442" r:id="rId11"/>
  </p:sldIdLst>
  <p:sldSz cx="9144000" cy="5143500" type="screen16x9"/>
  <p:notesSz cx="9926638" cy="6797675"/>
  <p:defaultTextStyle>
    <a:defPPr>
      <a:defRPr lang="en-GB"/>
    </a:defPPr>
    <a:lvl1pPr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/>
        <a:cs typeface="Arial Unicode MS"/>
      </a:defRPr>
    </a:lvl1pPr>
    <a:lvl2pPr marL="741363" indent="-28416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/>
        <a:cs typeface="Arial Unicode MS"/>
      </a:defRPr>
    </a:lvl2pPr>
    <a:lvl3pPr marL="11414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/>
        <a:cs typeface="Arial Unicode MS"/>
      </a:defRPr>
    </a:lvl3pPr>
    <a:lvl4pPr marL="15986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/>
        <a:cs typeface="Arial Unicode MS"/>
      </a:defRPr>
    </a:lvl4pPr>
    <a:lvl5pPr marL="2055813" indent="-227013" algn="l" defTabSz="447675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Arial Unicode MS"/>
        <a:cs typeface="Arial Unicode M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/>
        <a:cs typeface="Arial Unicode M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/>
        <a:cs typeface="Arial Unicode M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/>
        <a:cs typeface="Arial Unicode M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Arial Unicode MS"/>
        <a:cs typeface="Arial Unicode MS"/>
      </a:defRPr>
    </a:lvl9pPr>
  </p:defaultTextStyle>
  <p:extLst>
    <p:ext uri="{EFAFB233-063F-42B5-8137-9DF3F51BA10A}">
      <p15:sldGuideLst xmlns:p15="http://schemas.microsoft.com/office/powerpoint/2012/main">
        <p15:guide id="1" orient="horz" pos="1711">
          <p15:clr>
            <a:srgbClr val="A4A3A4"/>
          </p15:clr>
        </p15:guide>
        <p15:guide id="2" pos="269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972">
          <p15:clr>
            <a:srgbClr val="A4A3A4"/>
          </p15:clr>
        </p15:guide>
        <p15:guide id="2" pos="315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99FFCC"/>
    <a:srgbClr val="66FFFF"/>
    <a:srgbClr val="FFFFCC"/>
    <a:srgbClr val="FFCCFF"/>
    <a:srgbClr val="00CC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404" autoAdjust="0"/>
  </p:normalViewPr>
  <p:slideViewPr>
    <p:cSldViewPr>
      <p:cViewPr varScale="1">
        <p:scale>
          <a:sx n="152" d="100"/>
          <a:sy n="152" d="100"/>
        </p:scale>
        <p:origin x="480" y="132"/>
      </p:cViewPr>
      <p:guideLst>
        <p:guide orient="horz" pos="1711"/>
        <p:guide pos="2699"/>
      </p:guideLst>
    </p:cSldViewPr>
  </p:slideViewPr>
  <p:outlineViewPr>
    <p:cViewPr varScale="1">
      <p:scale>
        <a:sx n="170" d="200"/>
        <a:sy n="170" d="200"/>
      </p:scale>
      <p:origin x="0" y="-13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1972"/>
        <p:guide pos="315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49217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21338" y="0"/>
            <a:ext cx="4303712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49217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B704D7B0-6BE4-4BBA-9263-A2EE5633E382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49217" eaLnBrk="1" hangingPunct="1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Calibri" pitchFamily="32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21338" y="6456363"/>
            <a:ext cx="4303712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ea typeface="Arial Unicode MS" pitchFamily="34" charset="-128"/>
                <a:cs typeface="+mn-cs"/>
              </a:defRPr>
            </a:lvl1pPr>
          </a:lstStyle>
          <a:p>
            <a:pPr>
              <a:defRPr/>
            </a:pPr>
            <a:fld id="{85ED87D8-4E27-467C-AD84-EBBABDC7422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9926638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0" y="0"/>
            <a:ext cx="9926638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6" name="AutoShape 3"/>
          <p:cNvSpPr>
            <a:spLocks noChangeArrowheads="1"/>
          </p:cNvSpPr>
          <p:nvPr/>
        </p:nvSpPr>
        <p:spPr bwMode="auto">
          <a:xfrm>
            <a:off x="0" y="0"/>
            <a:ext cx="9926638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7" name="AutoShape 4"/>
          <p:cNvSpPr>
            <a:spLocks noChangeArrowheads="1"/>
          </p:cNvSpPr>
          <p:nvPr/>
        </p:nvSpPr>
        <p:spPr bwMode="auto">
          <a:xfrm>
            <a:off x="0" y="0"/>
            <a:ext cx="9926638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8" name="AutoShape 5"/>
          <p:cNvSpPr>
            <a:spLocks noChangeArrowheads="1"/>
          </p:cNvSpPr>
          <p:nvPr/>
        </p:nvSpPr>
        <p:spPr bwMode="auto">
          <a:xfrm>
            <a:off x="0" y="0"/>
            <a:ext cx="9926638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79" name="AutoShape 6"/>
          <p:cNvSpPr>
            <a:spLocks noChangeArrowheads="1"/>
          </p:cNvSpPr>
          <p:nvPr/>
        </p:nvSpPr>
        <p:spPr bwMode="auto">
          <a:xfrm>
            <a:off x="0" y="0"/>
            <a:ext cx="9926638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0" name="AutoShape 7"/>
          <p:cNvSpPr>
            <a:spLocks noChangeArrowheads="1"/>
          </p:cNvSpPr>
          <p:nvPr/>
        </p:nvSpPr>
        <p:spPr bwMode="auto">
          <a:xfrm>
            <a:off x="0" y="0"/>
            <a:ext cx="9926638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1" name="AutoShape 8"/>
          <p:cNvSpPr>
            <a:spLocks noChangeArrowheads="1"/>
          </p:cNvSpPr>
          <p:nvPr/>
        </p:nvSpPr>
        <p:spPr bwMode="auto">
          <a:xfrm>
            <a:off x="0" y="0"/>
            <a:ext cx="9926638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2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698750" y="515938"/>
            <a:ext cx="4511675" cy="253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992188" y="3228975"/>
            <a:ext cx="7921625" cy="304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/>
          </a:p>
        </p:txBody>
      </p:sp>
      <p:sp>
        <p:nvSpPr>
          <p:cNvPr id="3084" name="Text Box 11"/>
          <p:cNvSpPr txBox="1">
            <a:spLocks noChangeArrowheads="1"/>
          </p:cNvSpPr>
          <p:nvPr/>
        </p:nvSpPr>
        <p:spPr bwMode="auto">
          <a:xfrm>
            <a:off x="0" y="0"/>
            <a:ext cx="42957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5" name="Text Box 12"/>
          <p:cNvSpPr txBox="1">
            <a:spLocks noChangeArrowheads="1"/>
          </p:cNvSpPr>
          <p:nvPr/>
        </p:nvSpPr>
        <p:spPr bwMode="auto">
          <a:xfrm>
            <a:off x="5621338" y="0"/>
            <a:ext cx="42957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3086" name="Text Box 13"/>
          <p:cNvSpPr txBox="1">
            <a:spLocks noChangeArrowheads="1"/>
          </p:cNvSpPr>
          <p:nvPr/>
        </p:nvSpPr>
        <p:spPr bwMode="auto">
          <a:xfrm>
            <a:off x="0" y="6457950"/>
            <a:ext cx="429577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9" tIns="45725" rIns="91449" bIns="45725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it-IT" altLang="it-IT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sldNum"/>
          </p:nvPr>
        </p:nvSpPr>
        <p:spPr bwMode="auto">
          <a:xfrm>
            <a:off x="5621338" y="6457950"/>
            <a:ext cx="4286250" cy="33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  <a:cs typeface="+mn-cs"/>
              </a:defRPr>
            </a:lvl1pPr>
          </a:lstStyle>
          <a:p>
            <a:pPr>
              <a:defRPr/>
            </a:pPr>
            <a:fld id="{14F056A9-9268-453E-A213-1F9904ADE3E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1363" indent="-28416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14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5986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5813" indent="-227013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5767" algn="l" defTabSz="9143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1" algn="l" defTabSz="9143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75" algn="l" defTabSz="9143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7" algn="l" defTabSz="91430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E906396-9946-440E-898B-198F762D94EE}" type="slidenum">
              <a:rPr lang="it-IT" altLang="it-IT" sz="1400" smtClean="0">
                <a:ea typeface="Arial Unicode MS"/>
                <a:cs typeface="Arial Unicode MS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5621338" y="6457950"/>
            <a:ext cx="429577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30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02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74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4613" indent="-227013" defTabSz="44767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20B53BE-DC3F-4454-AAD8-640A3FF31C54}" type="slidenum">
              <a:rPr lang="it-IT" altLang="it-IT" sz="1400"/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32313" cy="25495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2188" y="3228975"/>
            <a:ext cx="7927975" cy="305276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031C4-0261-4B3F-91DA-A9B633E7BC4E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10DED-60E6-4972-87E9-3CCDAB118DB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81688335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F7D5B-E26B-4E4A-88DA-80834372C288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5D627-662F-4531-9410-3F83AAA45D0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61190780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9E16E-3DCA-4704-BB5A-3B484E91A810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C61A6-028B-4AAB-B02C-109CE85C3BA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7756935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34DC3-D1D8-42B4-986D-2A9B5381BD7A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F7D93-3CE9-48F7-8170-A220CE29444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2707448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BFCFF-71D4-46A6-90DF-D4326119B8D2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058EF-9341-4E9D-AC27-8B2044CC8E9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797002924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10D18-D022-4C59-8FF3-6CB3F4999834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7D5ED-DBBD-4901-9C95-2A0DDDAFF19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453161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E914E-EEEA-45E5-A992-F6A66310BBAC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1D854-8313-4FA9-82BA-6FF92F9E064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07717359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564D2-7A3E-4FC2-BA9F-F53B9BBE2539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A01A6-8F5E-4A3B-B8B7-CE0D0D2E900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21534255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9" t="31454" r="27226" b="17673"/>
          <a:stretch>
            <a:fillRect/>
          </a:stretch>
        </p:blipFill>
        <p:spPr bwMode="auto">
          <a:xfrm>
            <a:off x="179388" y="4181475"/>
            <a:ext cx="539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0700A-4D1E-42E4-A4C8-55AE6D1029BE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4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31234-4B4C-46D4-8F3E-0B8CE80D3AD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8245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8A843-FD1D-4972-B147-F110B901A0FF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7551E-1AC2-4989-88D8-0BF16AA29E9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3222449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E3411-2313-4D99-A8C6-DBF4B7A7E2D5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B08C-FC1E-4827-B36E-DCE676190FF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84903334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Modifica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ea typeface="Arial Unicode MS" pitchFamily="34" charset="-128"/>
                <a:cs typeface="+mn-cs"/>
              </a:defRPr>
            </a:lvl1pPr>
          </a:lstStyle>
          <a:p>
            <a:pPr>
              <a:defRPr/>
            </a:pPr>
            <a:fld id="{AC0AEB87-6841-4B28-B9CB-782584EC45B0}" type="datetimeFigureOut">
              <a:rPr lang="it-IT"/>
              <a:pPr>
                <a:defRPr/>
              </a:pPr>
              <a:t>08/02/2023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ea typeface="Arial Unicode MS" pitchFamily="34" charset="-128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ea typeface="Arial Unicode MS" pitchFamily="34" charset="-128"/>
                <a:cs typeface="+mn-cs"/>
              </a:defRPr>
            </a:lvl1pPr>
          </a:lstStyle>
          <a:p>
            <a:pPr>
              <a:defRPr/>
            </a:pPr>
            <a:fld id="{DDC95859-A98A-4028-9A51-10C3D600FD7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1031" name="CasellaDiTesto 1"/>
          <p:cNvSpPr txBox="1">
            <a:spLocks noChangeArrowheads="1"/>
          </p:cNvSpPr>
          <p:nvPr userDrawn="1"/>
        </p:nvSpPr>
        <p:spPr bwMode="auto">
          <a:xfrm>
            <a:off x="8645525" y="4837113"/>
            <a:ext cx="4857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1" tIns="45715" rIns="91431" bIns="45715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it-IT" altLang="it-IT" sz="1000">
                <a:solidFill>
                  <a:srgbClr val="FF0000"/>
                </a:solidFill>
                <a:latin typeface="Frutiger"/>
              </a:rPr>
              <a:t>   </a:t>
            </a:r>
            <a:fld id="{2823CECB-A1E9-4339-B8AC-3D769A8693DF}" type="slidenum">
              <a:rPr lang="it-IT" altLang="it-IT" sz="1000">
                <a:solidFill>
                  <a:srgbClr val="FF0000"/>
                </a:solidFill>
                <a:latin typeface="Frutiger"/>
              </a:rPr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t>‹N›</a:t>
            </a:fld>
            <a:endParaRPr lang="it-IT" altLang="it-IT">
              <a:solidFill>
                <a:srgbClr val="FF0000"/>
              </a:solidFill>
              <a:latin typeface="Frutiger"/>
            </a:endParaRPr>
          </a:p>
        </p:txBody>
      </p:sp>
      <p:pic>
        <p:nvPicPr>
          <p:cNvPr id="1032" name="Immagin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9" t="31454" r="27226" b="17673"/>
          <a:stretch>
            <a:fillRect/>
          </a:stretch>
        </p:blipFill>
        <p:spPr bwMode="auto">
          <a:xfrm>
            <a:off x="179388" y="4181475"/>
            <a:ext cx="5397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23" r:id="rId7"/>
    <p:sldLayoutId id="2147484519" r:id="rId8"/>
    <p:sldLayoutId id="2147484520" r:id="rId9"/>
    <p:sldLayoutId id="2147484521" r:id="rId10"/>
    <p:sldLayoutId id="2147484522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uppo 1"/>
          <p:cNvGrpSpPr>
            <a:grpSpLocks/>
          </p:cNvGrpSpPr>
          <p:nvPr/>
        </p:nvGrpSpPr>
        <p:grpSpPr bwMode="auto">
          <a:xfrm>
            <a:off x="-11113" y="0"/>
            <a:ext cx="9172576" cy="5149850"/>
            <a:chOff x="-10912" y="0"/>
            <a:chExt cx="9749759" cy="6487795"/>
          </a:xfrm>
        </p:grpSpPr>
        <p:sp>
          <p:nvSpPr>
            <p:cNvPr id="5127" name="Rettangolo 1"/>
            <p:cNvSpPr>
              <a:spLocks noChangeArrowheads="1"/>
            </p:cNvSpPr>
            <p:nvPr/>
          </p:nvSpPr>
          <p:spPr bwMode="auto">
            <a:xfrm>
              <a:off x="-10912" y="3277869"/>
              <a:ext cx="9749759" cy="320992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it-IT" altLang="it-IT"/>
            </a:p>
          </p:txBody>
        </p:sp>
        <p:sp>
          <p:nvSpPr>
            <p:cNvPr id="2" name="Rettangolo 1"/>
            <p:cNvSpPr>
              <a:spLocks noChangeArrowheads="1"/>
            </p:cNvSpPr>
            <p:nvPr/>
          </p:nvSpPr>
          <p:spPr bwMode="auto">
            <a:xfrm>
              <a:off x="900" y="0"/>
              <a:ext cx="9719385" cy="3269897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/>
            <a:lstStyle/>
            <a:p>
              <a:pPr defTabSz="449217" eaLnBrk="1" hangingPunct="1">
                <a:buClr>
                  <a:srgbClr val="000000"/>
                </a:buClr>
                <a:buSzPct val="100000"/>
                <a:buFont typeface="Times New Roman" pitchFamily="16" charset="0"/>
                <a:buNone/>
                <a:defRPr/>
              </a:pPr>
              <a:endParaRPr lang="it-IT" altLang="it-IT">
                <a:latin typeface="Calibri" pitchFamily="32" charset="0"/>
                <a:ea typeface="+mn-ea"/>
                <a:cs typeface="+mn-cs"/>
              </a:endParaRPr>
            </a:p>
          </p:txBody>
        </p:sp>
      </p:grp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42988" y="3135313"/>
            <a:ext cx="7345362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6795" rIns="89991" bIns="46795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9pPr>
          </a:lstStyle>
          <a:p>
            <a:pPr algn="ctr" eaLnBrk="1" hangingPunct="1">
              <a:buSzPct val="100000"/>
            </a:pPr>
            <a:r>
              <a:rPr lang="it-IT" altLang="it-IT" sz="3200" b="1" dirty="0">
                <a:latin typeface="Frutiger 75 Black"/>
              </a:rPr>
              <a:t>Commissione consiliare del 09.02.23 «Custodia Sociale»</a:t>
            </a:r>
          </a:p>
        </p:txBody>
      </p:sp>
      <p:grpSp>
        <p:nvGrpSpPr>
          <p:cNvPr id="5124" name="Gruppo 2"/>
          <p:cNvGrpSpPr>
            <a:grpSpLocks/>
          </p:cNvGrpSpPr>
          <p:nvPr/>
        </p:nvGrpSpPr>
        <p:grpSpPr bwMode="auto">
          <a:xfrm>
            <a:off x="3954463" y="541338"/>
            <a:ext cx="1155700" cy="2071687"/>
            <a:chOff x="3854794" y="540742"/>
            <a:chExt cx="1155516" cy="2072574"/>
          </a:xfrm>
        </p:grpSpPr>
        <p:pic>
          <p:nvPicPr>
            <p:cNvPr id="5125" name="Immagine 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2428"/>
            <a:stretch>
              <a:fillRect/>
            </a:stretch>
          </p:blipFill>
          <p:spPr bwMode="auto">
            <a:xfrm>
              <a:off x="3904356" y="540742"/>
              <a:ext cx="1105954" cy="1138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Immagin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621"/>
            <a:stretch>
              <a:fillRect/>
            </a:stretch>
          </p:blipFill>
          <p:spPr bwMode="auto">
            <a:xfrm>
              <a:off x="3854794" y="1475235"/>
              <a:ext cx="1147929" cy="1138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467544" y="339605"/>
            <a:ext cx="8280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9pPr>
          </a:lstStyle>
          <a:p>
            <a:pPr marL="0" marR="0" lvl="0" indent="0" algn="ctr" defTabSz="447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CUSTODIA SOCIALE – NUOVO ACCREDITAMENTO 2022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827584" y="2258412"/>
            <a:ext cx="3312368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4 A – PRESTAZIONI INDIVIDUALI:  </a:t>
            </a:r>
            <a:r>
              <a:rPr lang="it-IT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€ 1.053.000,00 (IVA INCLUSA) 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607744" y="2258412"/>
            <a:ext cx="3888284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it-IT" cap="all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4 B -  interventi di socialità, orientamento, sportello, intercettazione del bisogno: </a:t>
            </a:r>
          </a:p>
          <a:p>
            <a:pPr algn="just">
              <a:defRPr/>
            </a:pPr>
            <a:r>
              <a:rPr lang="it-IT" cap="al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€ 437.100,00 (IVA INCLUSA)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331640" y="105958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altLang="it-IT" sz="1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STANZIAMENTO PER IL PERIODO 01/09/2022 – 31/12/2022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141AC2B-CC8F-B8FC-80D4-E649373FD4A3}"/>
              </a:ext>
            </a:extLst>
          </p:cNvPr>
          <p:cNvSpPr txBox="1"/>
          <p:nvPr/>
        </p:nvSpPr>
        <p:spPr>
          <a:xfrm>
            <a:off x="1907704" y="3764329"/>
            <a:ext cx="511242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STANZIAMENTO COMPLESSIVO SU BASE ANNUA :  </a:t>
            </a:r>
            <a:r>
              <a:rPr lang="it-IT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circa 4,2 mln di Euro (IVA INCLUSA) </a:t>
            </a:r>
          </a:p>
        </p:txBody>
      </p:sp>
    </p:spTree>
    <p:extLst>
      <p:ext uri="{BB962C8B-B14F-4D97-AF65-F5344CB8AC3E}">
        <p14:creationId xmlns:p14="http://schemas.microsoft.com/office/powerpoint/2010/main" val="233488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395288" y="195263"/>
            <a:ext cx="8280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9pPr>
          </a:lstStyle>
          <a:p>
            <a:pPr algn="ctr" eaLnBrk="1" hangingPunct="1">
              <a:buSzPct val="100000"/>
            </a:pPr>
            <a:r>
              <a:rPr lang="it-IT" altLang="it-IT" sz="2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NUOVO SISTEMA DI ASSISTENZA DOMICILIARE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650" y="771550"/>
            <a:ext cx="7632700" cy="3024336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it-IT" sz="1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CORNICE GIURIDICA: ACCREDITAMENTO (52 enti accreditati, suddivisi in 12 enti singoli, 14 ATI/ATS, 2 consorzi) con elenco per ciascun Municipio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it-IT" sz="1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it-IT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Al fine di erogare servizi di assistenza domiciliare mediante: 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it-IT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Linea educativa (linea 1</a:t>
            </a:r>
            <a:r>
              <a:rPr lang="it-IT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): </a:t>
            </a:r>
            <a:r>
              <a:rPr lang="it-IT" sz="1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interventi rivolti prevalentemente a ragazzi e disabili, mediante educatori professionali per implementare le capacità reazionali, scolastiche e di supporto alla genitorialità</a:t>
            </a:r>
            <a:endParaRPr lang="it-IT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indent="0" algn="just">
              <a:buNone/>
              <a:defRPr/>
            </a:pPr>
            <a:r>
              <a:rPr lang="it-IT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Linea socio assistenziale (linea 2</a:t>
            </a:r>
            <a:r>
              <a:rPr lang="it-IT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): </a:t>
            </a:r>
            <a:r>
              <a:rPr lang="it-IT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interventi rivolti </a:t>
            </a:r>
            <a:r>
              <a:rPr lang="it-IT" sz="1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prevalentemente ad anziani e disabili, parzialmente non autosufficienti, al fine di alleviare la gestione quotidiana da alcuni compiti quali, pulizia, igiene, cura della persona, </a:t>
            </a:r>
            <a:r>
              <a:rPr lang="it-IT" sz="11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ecc</a:t>
            </a:r>
            <a:r>
              <a:rPr lang="it-IT" sz="1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…</a:t>
            </a:r>
            <a:endParaRPr lang="it-IT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it-IT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Linea interventi per particolari situazioni socio psichiatriche (linea 3</a:t>
            </a:r>
            <a:r>
              <a:rPr lang="it-IT" sz="1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): </a:t>
            </a:r>
            <a:r>
              <a:rPr lang="it-IT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interventi rivolti </a:t>
            </a:r>
            <a:r>
              <a:rPr lang="it-IT" sz="1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essenzialmente </a:t>
            </a:r>
            <a:r>
              <a:rPr lang="it-IT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al fenomeno degli accumulatori </a:t>
            </a:r>
            <a:r>
              <a:rPr lang="it-IT" sz="11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domestici legati a patologie psichiatriche, anche non in carico al mondo sanitario</a:t>
            </a:r>
            <a:endParaRPr lang="it-IT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it-IT" sz="1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Linea custodia sociale (linea 4</a:t>
            </a:r>
            <a:r>
              <a:rPr lang="it-IT" sz="1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): </a:t>
            </a:r>
            <a:r>
              <a:rPr lang="it-IT" sz="11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interventi per la popolazione fragile </a:t>
            </a:r>
            <a:r>
              <a:rPr lang="it-IT" sz="11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essenzialmente </a:t>
            </a:r>
            <a:r>
              <a:rPr lang="it-IT" sz="11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 alloggi di edilizia residenziale </a:t>
            </a:r>
            <a:r>
              <a:rPr lang="it-IT" sz="11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pubblica volti </a:t>
            </a:r>
            <a:r>
              <a:rPr lang="it-IT" sz="11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ad evitare la </a:t>
            </a:r>
            <a:r>
              <a:rPr lang="it-IT" sz="11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emarginazione</a:t>
            </a:r>
            <a:r>
              <a:rPr lang="it-IT" sz="11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, l’isolamento ed ad promuovere senso di fiducia </a:t>
            </a:r>
            <a:r>
              <a:rPr lang="it-IT" sz="11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e la socializzazione.</a:t>
            </a:r>
            <a:endParaRPr lang="it-IT" sz="11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it-IT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  <a:endParaRPr lang="it-IT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363011" y="87090"/>
            <a:ext cx="8280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9pPr>
          </a:lstStyle>
          <a:p>
            <a:pPr marL="0" marR="0" lvl="0" indent="0" algn="ctr" defTabSz="447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CUSTODIA SOCIALE – cos’è?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6861" y="1059582"/>
            <a:ext cx="7632700" cy="2594029"/>
          </a:xfrm>
        </p:spPr>
        <p:txBody>
          <a:bodyPr/>
          <a:lstStyle/>
          <a:p>
            <a:pPr algn="just">
              <a:defRPr/>
            </a:pP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fornire sostegno alle persone e alle famiglie in condizioni di fragilità cercando di prevenire situazioni di marginalità e solitudine;</a:t>
            </a:r>
          </a:p>
          <a:p>
            <a:pPr algn="just">
              <a:defRPr/>
            </a:pP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favorire il presidio e il monitoraggio del territorio anche attraverso la collaborazione con i servizi di guardiania (</a:t>
            </a:r>
            <a:r>
              <a:rPr lang="it-IT" sz="1400" dirty="0" err="1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Aler</a:t>
            </a: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e MM) dei caseggiati di Edilizia Residenziale Pubblica (ERP) e con le altre realtà presenti sul territorio;</a:t>
            </a:r>
          </a:p>
          <a:p>
            <a:pPr algn="just">
              <a:defRPr/>
            </a:pP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attivare interventi a breve termine in situazioni di emergenza, spesso prodromici ad una successiva presa in carico o all’attivazione di altri tipi di intervento (ad esempio: acquisto farmaci, cura della persona, accompagnamenti, commissioni);</a:t>
            </a:r>
          </a:p>
          <a:p>
            <a:pPr algn="just">
              <a:defRPr/>
            </a:pP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creare coesione sociale e favorire lo sviluppo della socialità nei caseggiati ERP attraverso la realizzazione di attività/laboratori ludico/creativi, incontri culturali, rivolti a diversi target, prospettando gruppi trasversali/intergenerazionali;</a:t>
            </a:r>
          </a:p>
          <a:p>
            <a:pPr algn="just">
              <a:defRPr/>
            </a:pPr>
            <a:r>
              <a:rPr lang="it-IT" sz="1400" dirty="0"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fornire a persone in condizione di fragilità azioni di ascolto, supporto e orientamento verso le risorse del territorio nonché sulle prassi di accesso alle medesime;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791506" y="54623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Obiettivi della Linea 4: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902737" y="4121278"/>
            <a:ext cx="7632700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L'azione del Custode Sociale si realizza prevalentemente nei caseggiati di Edilizia Residenziale Pubblica. </a:t>
            </a:r>
          </a:p>
        </p:txBody>
      </p:sp>
    </p:spTree>
    <p:extLst>
      <p:ext uri="{BB962C8B-B14F-4D97-AF65-F5344CB8AC3E}">
        <p14:creationId xmlns:p14="http://schemas.microsoft.com/office/powerpoint/2010/main" val="290467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363011" y="87090"/>
            <a:ext cx="8280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9pPr>
          </a:lstStyle>
          <a:p>
            <a:pPr marL="0" marR="0" lvl="0" indent="0" algn="ctr" defTabSz="447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CUSTODIA SOCIALE – </a:t>
            </a:r>
            <a:r>
              <a:rPr lang="it-IT" altLang="it-IT" sz="20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le due dimensioni: </a:t>
            </a:r>
            <a:endParaRPr kumimoji="0" lang="it-IT" altLang="it-IT" sz="2000" b="1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794539" y="1347614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Interventi individuali - 4a </a:t>
            </a:r>
          </a:p>
          <a:p>
            <a:endParaRPr lang="it-IT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endParaRPr lang="it-IT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r>
              <a:rPr lang="it-IT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Interventi di socialità, di rete, di sportello - 4b </a:t>
            </a:r>
            <a:endParaRPr lang="it-IT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76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395288" y="195263"/>
            <a:ext cx="8280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9pPr>
          </a:lstStyle>
          <a:p>
            <a:pPr algn="ctr" eaLnBrk="1" hangingPunct="1">
              <a:buSzPct val="100000"/>
            </a:pPr>
            <a:r>
              <a:rPr lang="it-IT" altLang="it-IT" sz="2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CUSTODIA SOCIALE – Le prestazioni individuali (4a)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762062"/>
            <a:ext cx="8208144" cy="504825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it-IT" sz="1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Quali sono?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it-IT" sz="1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indent="0">
              <a:buNone/>
              <a:defRPr/>
            </a:pPr>
            <a:endParaRPr lang="it-IT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  <p:graphicFrame>
        <p:nvGraphicFramePr>
          <p:cNvPr id="2" name="Segnaposto contenuto 9">
            <a:extLst>
              <a:ext uri="{FF2B5EF4-FFF2-40B4-BE49-F238E27FC236}">
                <a16:creationId xmlns:a16="http://schemas.microsoft.com/office/drawing/2014/main" id="{D05607EF-25A5-D500-A827-597FE95DC2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5988595"/>
              </p:ext>
            </p:extLst>
          </p:nvPr>
        </p:nvGraphicFramePr>
        <p:xfrm>
          <a:off x="2123728" y="771550"/>
          <a:ext cx="5544616" cy="3999174"/>
        </p:xfrm>
        <a:graphic>
          <a:graphicData uri="http://schemas.openxmlformats.org/drawingml/2006/table">
            <a:tbl>
              <a:tblPr/>
              <a:tblGrid>
                <a:gridCol w="5544616">
                  <a:extLst>
                    <a:ext uri="{9D8B030D-6E8A-4147-A177-3AD203B41FA5}">
                      <a16:colId xmlns:a16="http://schemas.microsoft.com/office/drawing/2014/main" val="3625068913"/>
                    </a:ext>
                  </a:extLst>
                </a:gridCol>
              </a:tblGrid>
              <a:tr h="1561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4A – PRESTAZIONI EROGATE: 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967374"/>
                  </a:ext>
                </a:extLst>
              </a:tr>
              <a:tr h="208781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Monitoraggio e relazione con utente al domicilio;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5045"/>
                  </a:ext>
                </a:extLst>
              </a:tr>
              <a:tr h="1561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Monitoraggio e relazione con utente al telefono;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0483010"/>
                  </a:ext>
                </a:extLst>
              </a:tr>
              <a:tr h="1561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Raccolta documenti;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6550828"/>
                  </a:ext>
                </a:extLst>
              </a:tr>
              <a:tr h="1561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Svolgimento di pratiche per invalidità civile;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61878"/>
                  </a:ext>
                </a:extLst>
              </a:tr>
              <a:tr h="174421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Svolgimento di pratiche per richiesta Amministratore di sostegno;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2837859"/>
                  </a:ext>
                </a:extLst>
              </a:tr>
              <a:tr h="190319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Svolgimento pratiche per ISEE;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423469"/>
                  </a:ext>
                </a:extLst>
              </a:tr>
              <a:tr h="215987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Svolgimento di pratiche online;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5004156"/>
                  </a:ext>
                </a:extLst>
              </a:tr>
              <a:tr h="208781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Consegna piccole spese di beni di prima necessità;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8632196"/>
                  </a:ext>
                </a:extLst>
              </a:tr>
              <a:tr h="1561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Consegna farmaci;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616601"/>
                  </a:ext>
                </a:extLst>
              </a:tr>
              <a:tr h="208781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Consegna prescrizioni mediche;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0406716"/>
                  </a:ext>
                </a:extLst>
              </a:tr>
              <a:tr h="208781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Affiancamento utente per disbrigo pratiche;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5609844"/>
                  </a:ext>
                </a:extLst>
              </a:tr>
              <a:tr h="1561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Affiancamento utente per visite;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2509783"/>
                  </a:ext>
                </a:extLst>
              </a:tr>
              <a:tr h="208781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Affiancamento utente per accessi presso ospedali;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2753649"/>
                  </a:ext>
                </a:extLst>
              </a:tr>
              <a:tr h="2720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Affiancamento utente per accessi presso uffici pubblici;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3394205"/>
                  </a:ext>
                </a:extLst>
              </a:tr>
              <a:tr h="2720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Affiancamento utente per accessi presso  ambulatori e/o strutture sanitarie;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327274"/>
                  </a:ext>
                </a:extLst>
              </a:tr>
              <a:tr h="2720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Affiancamento utente per prenotazioni di visite mediche;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3772421"/>
                  </a:ext>
                </a:extLst>
              </a:tr>
              <a:tr h="1561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Affiancamento utente per contatti con MMG;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6969508"/>
                  </a:ext>
                </a:extLst>
              </a:tr>
              <a:tr h="156184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Supporto ai cittadini fragili in occasione di progetti previsti dai Piani di Mobilità;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676885"/>
                  </a:ext>
                </a:extLst>
              </a:tr>
              <a:tr h="308558"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 Acquisto medicinali, ausili e presidi, e/o interventi di aiuto domestico in caso di dimissioni ospedaliere;</a:t>
                      </a:r>
                    </a:p>
                  </a:txBody>
                  <a:tcPr marL="3810" marR="3810" marT="38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39492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ttangolo 6"/>
          <p:cNvSpPr>
            <a:spLocks noChangeArrowheads="1"/>
          </p:cNvSpPr>
          <p:nvPr/>
        </p:nvSpPr>
        <p:spPr bwMode="auto">
          <a:xfrm>
            <a:off x="539750" y="0"/>
            <a:ext cx="788670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9pPr>
          </a:lstStyle>
          <a:p>
            <a:pPr algn="ctr" eaLnBrk="1" hangingPunct="1">
              <a:buSzPct val="100000"/>
            </a:pPr>
            <a:r>
              <a:rPr lang="it-IT" altLang="it-IT" sz="2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4A – PRESTAZIONI INDIVIDUALI</a:t>
            </a:r>
          </a:p>
          <a:p>
            <a:pPr algn="ctr" eaLnBrk="1" hangingPunct="1">
              <a:buSzPct val="100000"/>
            </a:pPr>
            <a:r>
              <a:rPr lang="it-IT" altLang="it-IT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Periodo 01/09/2022 – 31/12/2022 – Utenti in carico</a:t>
            </a: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373410"/>
              </p:ext>
            </p:extLst>
          </p:nvPr>
        </p:nvGraphicFramePr>
        <p:xfrm>
          <a:off x="755576" y="771550"/>
          <a:ext cx="7776864" cy="3672408"/>
        </p:xfrm>
        <a:graphic>
          <a:graphicData uri="http://schemas.openxmlformats.org/drawingml/2006/table">
            <a:tbl>
              <a:tblPr/>
              <a:tblGrid>
                <a:gridCol w="1770525">
                  <a:extLst>
                    <a:ext uri="{9D8B030D-6E8A-4147-A177-3AD203B41FA5}">
                      <a16:colId xmlns:a16="http://schemas.microsoft.com/office/drawing/2014/main" val="2999459147"/>
                    </a:ext>
                  </a:extLst>
                </a:gridCol>
                <a:gridCol w="1636056">
                  <a:extLst>
                    <a:ext uri="{9D8B030D-6E8A-4147-A177-3AD203B41FA5}">
                      <a16:colId xmlns:a16="http://schemas.microsoft.com/office/drawing/2014/main" val="1632611568"/>
                    </a:ext>
                  </a:extLst>
                </a:gridCol>
                <a:gridCol w="1322290">
                  <a:extLst>
                    <a:ext uri="{9D8B030D-6E8A-4147-A177-3AD203B41FA5}">
                      <a16:colId xmlns:a16="http://schemas.microsoft.com/office/drawing/2014/main" val="965963677"/>
                    </a:ext>
                  </a:extLst>
                </a:gridCol>
                <a:gridCol w="1591232">
                  <a:extLst>
                    <a:ext uri="{9D8B030D-6E8A-4147-A177-3AD203B41FA5}">
                      <a16:colId xmlns:a16="http://schemas.microsoft.com/office/drawing/2014/main" val="27953261"/>
                    </a:ext>
                  </a:extLst>
                </a:gridCol>
                <a:gridCol w="1456761">
                  <a:extLst>
                    <a:ext uri="{9D8B030D-6E8A-4147-A177-3AD203B41FA5}">
                      <a16:colId xmlns:a16="http://schemas.microsoft.com/office/drawing/2014/main" val="1793304389"/>
                    </a:ext>
                  </a:extLst>
                </a:gridCol>
              </a:tblGrid>
              <a:tr h="59012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MUNICIPIO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SETTEMBRE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OTTOBRE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NOVEMBRE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DICEMBRE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066385"/>
                  </a:ext>
                </a:extLst>
              </a:tr>
              <a:tr h="307893"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1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MUNICIPIO 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38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233977"/>
                  </a:ext>
                </a:extLst>
              </a:tr>
              <a:tr h="30789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MUNICIPIO 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241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230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223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389281"/>
                  </a:ext>
                </a:extLst>
              </a:tr>
              <a:tr h="30789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MUNICIPIO 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180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162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157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122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18318"/>
                  </a:ext>
                </a:extLst>
              </a:tr>
              <a:tr h="30789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MUNICIPIO 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339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322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344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308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2777282"/>
                  </a:ext>
                </a:extLst>
              </a:tr>
              <a:tr h="30789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MUNICIPIO 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209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183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211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217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3629755"/>
                  </a:ext>
                </a:extLst>
              </a:tr>
              <a:tr h="31124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MUNICIPIO 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290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274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261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226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24919"/>
                  </a:ext>
                </a:extLst>
              </a:tr>
              <a:tr h="30789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MUNICIPIO 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357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352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175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438642"/>
                  </a:ext>
                </a:extLst>
              </a:tr>
              <a:tr h="30789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MUNICIPIO 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250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225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214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239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35368"/>
                  </a:ext>
                </a:extLst>
              </a:tr>
              <a:tr h="30789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MUNICIPIO 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520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479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478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415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5354245"/>
                  </a:ext>
                </a:extLst>
              </a:tr>
              <a:tr h="30789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</a:rPr>
                        <a:t>TOTALE 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2.388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2.282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2.102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</a:rPr>
                        <a:t>2.086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441094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ttangolo 6"/>
          <p:cNvSpPr>
            <a:spLocks noChangeArrowheads="1"/>
          </p:cNvSpPr>
          <p:nvPr/>
        </p:nvSpPr>
        <p:spPr bwMode="auto">
          <a:xfrm>
            <a:off x="539750" y="0"/>
            <a:ext cx="7886700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9pPr>
          </a:lstStyle>
          <a:p>
            <a:pPr marL="0" marR="0" lvl="0" indent="0" algn="ctr" defTabSz="447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it-IT" altLang="it-IT" sz="2000" b="1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4A – PRESTAZIONI INDIVIDUALI</a:t>
            </a:r>
          </a:p>
          <a:p>
            <a:pPr marL="0" marR="0" lvl="0" indent="0" algn="ctr" defTabSz="447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altLang="it-IT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Periodo 01/09/2022 – 31/12/2022 – Enti gestori</a:t>
            </a:r>
            <a:r>
              <a:rPr kumimoji="0" lang="it-IT" altLang="it-IT" sz="1800" b="1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 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183294"/>
              </p:ext>
            </p:extLst>
          </p:nvPr>
        </p:nvGraphicFramePr>
        <p:xfrm>
          <a:off x="882700" y="677108"/>
          <a:ext cx="7200800" cy="4038233"/>
        </p:xfrm>
        <a:graphic>
          <a:graphicData uri="http://schemas.openxmlformats.org/drawingml/2006/table">
            <a:tbl>
              <a:tblPr/>
              <a:tblGrid>
                <a:gridCol w="991386">
                  <a:extLst>
                    <a:ext uri="{9D8B030D-6E8A-4147-A177-3AD203B41FA5}">
                      <a16:colId xmlns:a16="http://schemas.microsoft.com/office/drawing/2014/main" val="2404829043"/>
                    </a:ext>
                  </a:extLst>
                </a:gridCol>
                <a:gridCol w="6209414">
                  <a:extLst>
                    <a:ext uri="{9D8B030D-6E8A-4147-A177-3AD203B41FA5}">
                      <a16:colId xmlns:a16="http://schemas.microsoft.com/office/drawing/2014/main" val="3549532825"/>
                    </a:ext>
                  </a:extLst>
                </a:gridCol>
              </a:tblGrid>
              <a:tr h="40931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ENTI GESTORI ACCREDITAMENTO 2022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459062"/>
                  </a:ext>
                </a:extLst>
              </a:tr>
              <a:tr h="41185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1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KCS CAREGIVER COOPERATIVA SOCIALE - PROGETTO A SOCIETA' COOPERATIVA SOCIALE - FONDAZIONE SOMASCHI ONLUS 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5508367"/>
                  </a:ext>
                </a:extLst>
              </a:tr>
              <a:tr h="30961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ATS COOPERATIVA SOCIALE CO.ESA SOC. COOP. A R.L. - COOPERATIVA SOCIALE RIPARI - IMPRESA SOCIALE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68567"/>
                  </a:ext>
                </a:extLst>
              </a:tr>
              <a:tr h="41185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2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C.R.M. COOP. SOCIALE ONLUS - COMIN COOPERATIVA SOCIALE DI SOLIDARIETA' - FONDAZIONE ARCHE' ONLUS - FONDAZIONE CASA DELLA CARITA' A. ABRIANI ONLUS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934989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3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COOPERATIVA SOCIALE CO.GE.S.S. S.C.R.L. - COOPERATIVA SOCIALE EUREKA SOC. COOP.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6118546"/>
                  </a:ext>
                </a:extLst>
              </a:tr>
              <a:tr h="41185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4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LA STRADA SOCIETA' COOPERATIVA SOCIALE - ASSOCIAZIONE LA NOSTRA COMUNITA' ODV - FILO DI ARIANNA SOCIETA' COOPERATIVA SOCIALE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8536696"/>
                  </a:ext>
                </a:extLst>
              </a:tr>
              <a:tr h="30961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5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CONSORZIO SIR SOLIDARIETA' IN RETE - CONSORZIO DI COOPERATIVE SOCIALI - SOCIETA' COOPERATIVA SOCIALE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7061513"/>
                  </a:ext>
                </a:extLst>
              </a:tr>
              <a:tr h="11510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6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SPAZIO APERTO SERVIZI SOCIETA' COOPERATIVA SOCIALE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804849"/>
                  </a:ext>
                </a:extLst>
              </a:tr>
              <a:tr h="54709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7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INSIEME -  EQUA COOPERATIVA SOCIALE - AZIONE SOLIDALE SOCIETA' COOPERATIVA SOCIALE - SOCIETA' COOPERATIVA SOCIALE COMUNITA' PROGETTO A RESPONSABILITA' LIMITATA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13958"/>
                  </a:ext>
                </a:extLst>
              </a:tr>
              <a:tr h="54709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8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ATS ACCANTO - SOCIOSFERA ONLUS COOPERATIVA SOCIALE - FARSI PROSSIMO ONLUS SOCIETA' COOPERATIVA SOCIALE - PROSSIMITA' SOCIETA' COOPERATIVA SOCIALE ONLUS - AIAS DI MILANO ONLUS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116765"/>
                  </a:ext>
                </a:extLst>
              </a:tr>
              <a:tr h="27660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9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DIAPASON COOPERATIVA SOCIALE A.R.L. - ONLUS - FONDAZIONE AQUILONE ONLUS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0028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72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>
            <a:extLst>
              <a:ext uri="{FF2B5EF4-FFF2-40B4-BE49-F238E27FC236}">
                <a16:creationId xmlns:a16="http://schemas.microsoft.com/office/drawing/2014/main" id="{E53B0C25-C9C6-0A47-026F-D5187BB0C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51470"/>
            <a:ext cx="8280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9pPr>
          </a:lstStyle>
          <a:p>
            <a:pPr algn="ctr" eaLnBrk="1" hangingPunct="1">
              <a:buSzPct val="100000"/>
            </a:pPr>
            <a:r>
              <a:rPr lang="it-IT" altLang="it-IT" sz="2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CUSTODIA SOCIALE – Gli interventi di socialità, orientamento, sportello, intercettazione del bisogno (4b)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BF307E26-72F2-AD97-5B08-1BC853FC8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15566"/>
            <a:ext cx="8208144" cy="504825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it-IT" sz="1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rPr>
              <a:t>Quali sono?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it-IT" sz="1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  <a:p>
            <a:pPr marL="0" indent="0">
              <a:buNone/>
              <a:defRPr/>
            </a:pPr>
            <a:endParaRPr lang="it-IT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719118"/>
              </p:ext>
            </p:extLst>
          </p:nvPr>
        </p:nvGraphicFramePr>
        <p:xfrm>
          <a:off x="1907703" y="843558"/>
          <a:ext cx="6768233" cy="3767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6078">
                  <a:extLst>
                    <a:ext uri="{9D8B030D-6E8A-4147-A177-3AD203B41FA5}">
                      <a16:colId xmlns:a16="http://schemas.microsoft.com/office/drawing/2014/main" val="3034640154"/>
                    </a:ext>
                  </a:extLst>
                </a:gridCol>
                <a:gridCol w="2485036">
                  <a:extLst>
                    <a:ext uri="{9D8B030D-6E8A-4147-A177-3AD203B41FA5}">
                      <a16:colId xmlns:a16="http://schemas.microsoft.com/office/drawing/2014/main" val="3608206471"/>
                    </a:ext>
                  </a:extLst>
                </a:gridCol>
                <a:gridCol w="2027119">
                  <a:extLst>
                    <a:ext uri="{9D8B030D-6E8A-4147-A177-3AD203B41FA5}">
                      <a16:colId xmlns:a16="http://schemas.microsoft.com/office/drawing/2014/main" val="2749977138"/>
                    </a:ext>
                  </a:extLst>
                </a:gridCol>
              </a:tblGrid>
              <a:tr h="490487">
                <a:tc>
                  <a:txBody>
                    <a:bodyPr/>
                    <a:lstStyle/>
                    <a:p>
                      <a:r>
                        <a:rPr lang="it-IT" sz="1100" dirty="0" smtClean="0"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ATTIVITA’ DI SPORTELLO </a:t>
                      </a:r>
                      <a:endParaRPr lang="it-IT" sz="1100" dirty="0">
                        <a:latin typeface="Lato Medium" panose="020F0502020204030203" pitchFamily="34" charset="0"/>
                        <a:ea typeface="Lato Medium" panose="020F0502020204030203" pitchFamily="34" charset="0"/>
                        <a:cs typeface="Lato Medium" panose="020F050202020403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dirty="0" smtClean="0"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ATTIVITA’ DI RETE</a:t>
                      </a:r>
                      <a:endParaRPr lang="it-IT" sz="1100" dirty="0">
                        <a:latin typeface="Lato Medium" panose="020F0502020204030203" pitchFamily="34" charset="0"/>
                        <a:ea typeface="Lato Medium" panose="020F0502020204030203" pitchFamily="34" charset="0"/>
                        <a:cs typeface="Lato Medium" panose="020F050202020403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100" dirty="0" smtClean="0"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SOCIALIZZAZIONE E COESIONE SOCIALE </a:t>
                      </a:r>
                      <a:endParaRPr lang="it-IT" sz="1100" dirty="0">
                        <a:latin typeface="Lato Medium" panose="020F0502020204030203" pitchFamily="34" charset="0"/>
                        <a:ea typeface="Lato Medium" panose="020F0502020204030203" pitchFamily="34" charset="0"/>
                        <a:cs typeface="Lato Medium" panose="020F050202020403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891788"/>
                  </a:ext>
                </a:extLst>
              </a:tr>
              <a:tr h="361673">
                <a:tc>
                  <a:txBody>
                    <a:bodyPr/>
                    <a:lstStyle/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Diffusione di informazioni e orientamento alle risorse del territorio;</a:t>
                      </a:r>
                    </a:p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Aiuto,</a:t>
                      </a:r>
                      <a:r>
                        <a:rPr lang="it-IT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 </a:t>
                      </a: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accompagnamento</a:t>
                      </a:r>
                      <a:r>
                        <a:rPr lang="it-IT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,  </a:t>
                      </a: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affiancamento</a:t>
                      </a:r>
                      <a:r>
                        <a:rPr lang="it-IT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 ed </a:t>
                      </a: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orientamento al corretto uso delle risorse tramite le sedi sparse</a:t>
                      </a:r>
                      <a:r>
                        <a:rPr lang="it-IT" sz="1100" kern="1200" baseline="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 sul territorio</a:t>
                      </a: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;</a:t>
                      </a:r>
                    </a:p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Facilitazione ed implementazione del coinvolgimento attivo degli utenti;</a:t>
                      </a:r>
                    </a:p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Osservatorio delle richieste per una costante lettura del contesto dei bisogni.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Tessere relazioni significative e sviluppare legami nella comunità locale, al fine di una composizione di relazioni per il raggiungimento di un’armonia collettiva;</a:t>
                      </a:r>
                    </a:p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Sviluppo di unità di offerta o di risorse da far circolare ed utilizzare per il raggiungimento del benessere della comunità;</a:t>
                      </a:r>
                    </a:p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Coinvolgimento di volontari e collaborazione con Comitati Inquilini/Autogestione, Associazioni, Parrocchie, Cooperative, Fondazioni, centri culturali e sportivi, commercianti </a:t>
                      </a:r>
                      <a:r>
                        <a:rPr lang="it-IT" sz="1100" kern="1200" dirty="0" err="1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etc</a:t>
                      </a: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, presenti sul territorio e con l’intento di creare gruppi di cittadini attivi.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100" dirty="0" smtClean="0"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Realizzazione di attività/laboratori ludico/creativi, incontri culturali, rivolti a diversi target, (es.</a:t>
                      </a:r>
                      <a:r>
                        <a:rPr lang="it-IT" sz="1100" baseline="0" dirty="0" smtClean="0"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 merende, pranzi, laboratori manuali, incontri di animazione, ecc.)</a:t>
                      </a:r>
                      <a:r>
                        <a:rPr lang="it-IT" sz="1100" dirty="0" smtClean="0"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;</a:t>
                      </a:r>
                    </a:p>
                    <a:p>
                      <a:pPr marL="285750" marR="0" lvl="0" indent="-28575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sz="1100" kern="1200" dirty="0" smtClean="0">
                          <a:solidFill>
                            <a:schemeClr val="dk1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Svolgimento di attività extra-scolastiche rivolte a bambini e ragazzi delle scuole.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it-IT" sz="1100" dirty="0">
                        <a:latin typeface="Lato Medium" panose="020F0502020204030203" pitchFamily="34" charset="0"/>
                        <a:ea typeface="Lato Medium" panose="020F0502020204030203" pitchFamily="34" charset="0"/>
                        <a:cs typeface="Lato Medium" panose="020F0502020204030203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7434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ttangolo 6"/>
          <p:cNvSpPr>
            <a:spLocks noChangeArrowheads="1"/>
          </p:cNvSpPr>
          <p:nvPr/>
        </p:nvSpPr>
        <p:spPr bwMode="auto">
          <a:xfrm>
            <a:off x="539750" y="0"/>
            <a:ext cx="78867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5pPr>
            <a:lvl6pPr marL="25130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6pPr>
            <a:lvl7pPr marL="29702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7pPr>
            <a:lvl8pPr marL="34274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8pPr>
            <a:lvl9pPr marL="3884613" indent="-227013" defTabSz="44767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Calibri" panose="020F0502020204030204" pitchFamily="34" charset="0"/>
                <a:ea typeface="Arial Unicode MS"/>
                <a:cs typeface="Arial Unicode MS"/>
              </a:defRPr>
            </a:lvl9pPr>
          </a:lstStyle>
          <a:p>
            <a:pPr algn="ctr" eaLnBrk="1" hangingPunct="1">
              <a:buSzPct val="100000"/>
            </a:pPr>
            <a:r>
              <a:rPr kumimoji="0" lang="it-IT" altLang="it-IT" sz="1600" b="1" i="0" u="none" strike="noStrike" kern="120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Frutiger 75 Black"/>
              </a:rPr>
              <a:t>4B – </a:t>
            </a:r>
            <a:r>
              <a:rPr lang="it-IT" sz="1600" b="1" cap="all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Frutiger 75 Black"/>
              </a:rPr>
              <a:t>interventi di socialità, orientamento, sportello, intercettazione del bisogno</a:t>
            </a:r>
            <a:r>
              <a:rPr kumimoji="0" lang="it-IT" altLang="it-IT" sz="1600" b="1" i="0" u="none" strike="noStrike" kern="1200" cap="all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Frutiger 75 Black"/>
              </a:rPr>
              <a:t> </a:t>
            </a:r>
            <a:r>
              <a:rPr kumimoji="0" lang="it-IT" altLang="it-IT" sz="1600" b="1" i="0" u="none" strike="noStrike" kern="120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Frutiger 75 Black"/>
              </a:rPr>
              <a:t>– Periodo</a:t>
            </a:r>
            <a:r>
              <a:rPr kumimoji="0" lang="it-IT" altLang="it-IT" sz="1600" b="1" i="0" u="none" strike="noStrike" kern="1200" normalizeH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Frutiger 75 Black"/>
              </a:rPr>
              <a:t> </a:t>
            </a:r>
            <a:r>
              <a:rPr kumimoji="0" lang="it-IT" altLang="it-IT" sz="1600" b="1" i="0" u="none" strike="noStrike" kern="1200" normalizeH="0" baseline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Frutiger 75 Black"/>
              </a:rPr>
              <a:t>01/09/2022</a:t>
            </a:r>
            <a:r>
              <a:rPr kumimoji="0" lang="it-IT" altLang="it-IT" sz="1600" b="1" i="0" u="none" strike="noStrike" kern="1200" normalizeH="0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Frutiger 75 Black"/>
              </a:rPr>
              <a:t> – 31/12/2022</a:t>
            </a:r>
            <a:endParaRPr kumimoji="0" lang="it-IT" altLang="it-IT" sz="1600" b="1" i="0" u="none" strike="noStrike" kern="1200" normalizeH="0" baseline="0" noProof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Frutiger 75 Black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358362"/>
              </p:ext>
            </p:extLst>
          </p:nvPr>
        </p:nvGraphicFramePr>
        <p:xfrm>
          <a:off x="755576" y="561047"/>
          <a:ext cx="7920881" cy="4421647"/>
        </p:xfrm>
        <a:graphic>
          <a:graphicData uri="http://schemas.openxmlformats.org/drawingml/2006/table">
            <a:tbl>
              <a:tblPr/>
              <a:tblGrid>
                <a:gridCol w="855076">
                  <a:extLst>
                    <a:ext uri="{9D8B030D-6E8A-4147-A177-3AD203B41FA5}">
                      <a16:colId xmlns:a16="http://schemas.microsoft.com/office/drawing/2014/main" val="2404829043"/>
                    </a:ext>
                  </a:extLst>
                </a:gridCol>
                <a:gridCol w="855076">
                  <a:extLst>
                    <a:ext uri="{9D8B030D-6E8A-4147-A177-3AD203B41FA5}">
                      <a16:colId xmlns:a16="http://schemas.microsoft.com/office/drawing/2014/main" val="2686410370"/>
                    </a:ext>
                  </a:extLst>
                </a:gridCol>
                <a:gridCol w="855076">
                  <a:extLst>
                    <a:ext uri="{9D8B030D-6E8A-4147-A177-3AD203B41FA5}">
                      <a16:colId xmlns:a16="http://schemas.microsoft.com/office/drawing/2014/main" val="4255739346"/>
                    </a:ext>
                  </a:extLst>
                </a:gridCol>
                <a:gridCol w="5355653">
                  <a:extLst>
                    <a:ext uri="{9D8B030D-6E8A-4147-A177-3AD203B41FA5}">
                      <a16:colId xmlns:a16="http://schemas.microsoft.com/office/drawing/2014/main" val="3549532825"/>
                    </a:ext>
                  </a:extLst>
                </a:gridCol>
              </a:tblGrid>
              <a:tr h="454012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N. SPORTELLI ATTIVI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N.</a:t>
                      </a:r>
                      <a:r>
                        <a:rPr lang="it-IT" sz="10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 ATTIVITA’ SOCIALITA’ ATTIVATE</a:t>
                      </a:r>
                      <a:endParaRPr lang="it-IT" sz="1000" b="1" i="0" u="none" strike="noStrike" dirty="0">
                        <a:solidFill>
                          <a:srgbClr val="FFFFFF"/>
                        </a:solidFill>
                        <a:effectLst/>
                        <a:latin typeface="Lato Medium" panose="020F0502020204030203" pitchFamily="34" charset="0"/>
                        <a:ea typeface="Lato Medium" panose="020F0502020204030203" pitchFamily="34" charset="0"/>
                        <a:cs typeface="Lato Medium" panose="020F0502020204030203" pitchFamily="34" charset="0"/>
                      </a:endParaRP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ENTI GESTORI VINCITORI</a:t>
                      </a:r>
                      <a:r>
                        <a:rPr lang="it-IT" sz="10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 COPROGETTAZIONE</a:t>
                      </a:r>
                      <a:endParaRPr lang="it-IT" sz="1000" b="1" i="0" u="none" strike="noStrike" dirty="0">
                        <a:solidFill>
                          <a:srgbClr val="FFFFFF"/>
                        </a:solidFill>
                        <a:effectLst/>
                        <a:latin typeface="Lato Medium" panose="020F0502020204030203" pitchFamily="34" charset="0"/>
                        <a:ea typeface="Lato Medium" panose="020F0502020204030203" pitchFamily="34" charset="0"/>
                        <a:cs typeface="Lato Medium" panose="020F0502020204030203" pitchFamily="34" charset="0"/>
                      </a:endParaRP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459062"/>
                  </a:ext>
                </a:extLst>
              </a:tr>
              <a:tr h="4047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1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 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KCS CAREGIVER COOPERATIVA SOCIALE - PROGETTO A SOCIETA' COOPERATIVA SOCIALE - FONDAZIONE SOMASCHI ONLUS 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5508367"/>
                  </a:ext>
                </a:extLst>
              </a:tr>
              <a:tr h="30425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t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ATS COOPERATIVA SOCIALE CO.ESA SOC. COOP. A R.L. - COOPERATIVA SOCIALE RIPARI - IMPRESA SOCIALE</a:t>
                      </a:r>
                    </a:p>
                  </a:txBody>
                  <a:tcPr marL="4820" marR="4820" marT="4819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1068567"/>
                  </a:ext>
                </a:extLst>
              </a:tr>
              <a:tr h="40471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2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C.R.M. COOP. SOCIALE ONLUS - COMIN COOPERATIVA SOCIALE DI SOLIDARIETA' - FONDAZIONE ARCHE' ONLUS - FONDAZIONE CASA DELLA CARITA' A. ABRIANI ONLUS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934989"/>
                  </a:ext>
                </a:extLst>
              </a:tr>
              <a:tr h="30425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3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COOPERATIVA SOCIALE CO.GE.S.S. S.C.R.L. - COOPERATIVA SOCIALE EUREKA SOC. COOP.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6118546"/>
                  </a:ext>
                </a:extLst>
              </a:tr>
              <a:tr h="40471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4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LA STRADA SOCIETA' COOPERATIVA SOCIALE - ASSOCIAZIONE LA NOSTRA COMUNITA' ODV - FILO DI ARIANNA SOCIETA' COOPERATIVA SOCIALE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8536696"/>
                  </a:ext>
                </a:extLst>
              </a:tr>
              <a:tr h="30425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5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 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CONSORZIO SIR SOLIDARIETA' IN RETE - CONSORZIO DI COOPERATIVE SOCIALI - SOCIETA' COOPERATIVA SOCIALE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7061513"/>
                  </a:ext>
                </a:extLst>
              </a:tr>
              <a:tr h="19777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6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SPAZIO APERTO SERVIZI SOCIETA' COOPERATIVA SOCIALE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804849"/>
                  </a:ext>
                </a:extLst>
              </a:tr>
              <a:tr h="53761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7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INSIEME -  EQUA COOPERATIVA SOCIALE - AZIONE SOLIDALE SOCIETA' COOPERATIVA SOCIALE - SOCIETA' COOPERATIVA SOCIALE COMUNITA' PROGETTO A RESPONSABILITA' LIMITATA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413958"/>
                  </a:ext>
                </a:extLst>
              </a:tr>
              <a:tr h="537618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8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ATS ACCANTO - SOCIOSFERA ONLUS COOPERATIVA SOCIALE - FARSI PROSSIMO ONLUS SOCIETA' COOPERATIVA SOCIALE - PROSSIMITA' SOCIETA' COOPERATIVA SOCIALE ONLUS - AIAS DI MILANO ONLUS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116765"/>
                  </a:ext>
                </a:extLst>
              </a:tr>
              <a:tr h="27181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MUNICIPIO 9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ATI DIAPASON COOPERATIVA SOCIALE A.R.L. - ONLUS - FONDAZIONE AQUILONE ONLUS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0028893"/>
                  </a:ext>
                </a:extLst>
              </a:tr>
              <a:tr h="271810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TOTALE</a:t>
                      </a:r>
                      <a:r>
                        <a:rPr lang="it-IT" sz="10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Lato Medium" panose="020F0502020204030203" pitchFamily="34" charset="0"/>
                          <a:ea typeface="Lato Medium" panose="020F0502020204030203" pitchFamily="34" charset="0"/>
                          <a:cs typeface="Lato Medium" panose="020F0502020204030203" pitchFamily="34" charset="0"/>
                        </a:rPr>
                        <a:t> </a:t>
                      </a:r>
                      <a:endParaRPr lang="it-IT" sz="1000" b="1" i="0" u="none" strike="noStrike" dirty="0">
                        <a:solidFill>
                          <a:srgbClr val="FFFFFF"/>
                        </a:solidFill>
                        <a:effectLst/>
                        <a:latin typeface="Lato Medium" panose="020F0502020204030203" pitchFamily="34" charset="0"/>
                        <a:ea typeface="Lato Medium" panose="020F0502020204030203" pitchFamily="34" charset="0"/>
                        <a:cs typeface="Lato Medium" panose="020F0502020204030203" pitchFamily="34" charset="0"/>
                      </a:endParaRP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58</a:t>
                      </a: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 Medium" panose="020F0502020204030203" pitchFamily="34" charset="0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Lato Medium" panose="020F0502020204030203" pitchFamily="34" charset="0"/>
                        <a:ea typeface="Lato Medium" panose="020F0502020204030203" pitchFamily="34" charset="0"/>
                        <a:cs typeface="Lato Medium" panose="020F0502020204030203" pitchFamily="34" charset="0"/>
                      </a:endParaRPr>
                    </a:p>
                  </a:txBody>
                  <a:tcPr marL="4820" marR="4820" marT="48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6043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92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18218</TotalTime>
  <Words>1384</Words>
  <Application>Microsoft Office PowerPoint</Application>
  <PresentationFormat>Presentazione su schermo (16:9)</PresentationFormat>
  <Paragraphs>192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9" baseType="lpstr">
      <vt:lpstr>Arial</vt:lpstr>
      <vt:lpstr>Arial Unicode MS</vt:lpstr>
      <vt:lpstr>Calibri</vt:lpstr>
      <vt:lpstr>Calibri Light</vt:lpstr>
      <vt:lpstr>Frutiger</vt:lpstr>
      <vt:lpstr>Frutiger 75 Black</vt:lpstr>
      <vt:lpstr>Lato Medium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Daria Alice Maistri</dc:creator>
  <cp:lastModifiedBy>Giuseppe Barbalace</cp:lastModifiedBy>
  <cp:revision>956</cp:revision>
  <cp:lastPrinted>2022-03-09T16:14:02Z</cp:lastPrinted>
  <dcterms:created xsi:type="dcterms:W3CDTF">2017-09-27T16:12:16Z</dcterms:created>
  <dcterms:modified xsi:type="dcterms:W3CDTF">2023-02-08T10:51:54Z</dcterms:modified>
</cp:coreProperties>
</file>