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sldIdLst>
    <p:sldId id="256" r:id="rId2"/>
    <p:sldId id="257" r:id="rId3"/>
    <p:sldId id="262" r:id="rId4"/>
    <p:sldId id="259" r:id="rId5"/>
    <p:sldId id="258" r:id="rId6"/>
    <p:sldId id="264" r:id="rId7"/>
    <p:sldId id="268" r:id="rId8"/>
    <p:sldId id="269"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02" autoAdjust="0"/>
    <p:restoredTop sz="94660"/>
  </p:normalViewPr>
  <p:slideViewPr>
    <p:cSldViewPr snapToGrid="0">
      <p:cViewPr varScale="1">
        <p:scale>
          <a:sx n="115" d="100"/>
          <a:sy n="115" d="100"/>
        </p:scale>
        <p:origin x="486" y="10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_rels/data1.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9.png"/><Relationship Id="rId7" Type="http://schemas.openxmlformats.org/officeDocument/2006/relationships/image" Target="../media/image11.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0.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2.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9.png"/><Relationship Id="rId7" Type="http://schemas.openxmlformats.org/officeDocument/2006/relationships/image" Target="../media/image11.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0.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2.pn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8E042BB-9ED5-4060-9B48-576477AE347C}" type="doc">
      <dgm:prSet loTypeId="urn:microsoft.com/office/officeart/2018/2/layout/IconCircleList" loCatId="icon" qsTypeId="urn:microsoft.com/office/officeart/2005/8/quickstyle/simple1" qsCatId="simple" csTypeId="urn:microsoft.com/office/officeart/2018/5/colors/Iconchunking_neutralbg_colorful1" csCatId="colorful" phldr="1"/>
      <dgm:spPr/>
      <dgm:t>
        <a:bodyPr/>
        <a:lstStyle/>
        <a:p>
          <a:endParaRPr lang="en-US"/>
        </a:p>
      </dgm:t>
    </dgm:pt>
    <dgm:pt modelId="{0139BEAC-438C-40E6-B233-DB35526C362F}">
      <dgm:prSet/>
      <dgm:spPr/>
      <dgm:t>
        <a:bodyPr/>
        <a:lstStyle/>
        <a:p>
          <a:pPr>
            <a:lnSpc>
              <a:spcPct val="100000"/>
            </a:lnSpc>
          </a:pPr>
          <a:r>
            <a:rPr lang="it-IT" dirty="0">
              <a:solidFill>
                <a:schemeClr val="bg2">
                  <a:lumMod val="50000"/>
                </a:schemeClr>
              </a:solidFill>
            </a:rPr>
            <a:t>- Fare innovazione </a:t>
          </a:r>
          <a:r>
            <a:rPr lang="it-IT" dirty="0" err="1">
              <a:solidFill>
                <a:schemeClr val="bg2">
                  <a:lumMod val="50000"/>
                </a:schemeClr>
              </a:solidFill>
            </a:rPr>
            <a:t>e’</a:t>
          </a:r>
          <a:r>
            <a:rPr lang="it-IT" dirty="0">
              <a:solidFill>
                <a:schemeClr val="bg2">
                  <a:lumMod val="50000"/>
                </a:schemeClr>
              </a:solidFill>
            </a:rPr>
            <a:t> una condizione necessaria per crescere e competere</a:t>
          </a:r>
          <a:endParaRPr lang="en-US" dirty="0">
            <a:solidFill>
              <a:schemeClr val="bg2">
                <a:lumMod val="50000"/>
              </a:schemeClr>
            </a:solidFill>
          </a:endParaRPr>
        </a:p>
      </dgm:t>
    </dgm:pt>
    <dgm:pt modelId="{FDF82713-0C17-4615-A041-916E96019220}" type="parTrans" cxnId="{0B3F83D4-EA81-4D83-8594-439DD048B5A5}">
      <dgm:prSet/>
      <dgm:spPr/>
      <dgm:t>
        <a:bodyPr/>
        <a:lstStyle/>
        <a:p>
          <a:endParaRPr lang="en-US"/>
        </a:p>
      </dgm:t>
    </dgm:pt>
    <dgm:pt modelId="{79E15517-5AD5-4D1D-B6FE-2A5CD5839B58}" type="sibTrans" cxnId="{0B3F83D4-EA81-4D83-8594-439DD048B5A5}">
      <dgm:prSet/>
      <dgm:spPr/>
      <dgm:t>
        <a:bodyPr/>
        <a:lstStyle/>
        <a:p>
          <a:pPr>
            <a:lnSpc>
              <a:spcPct val="100000"/>
            </a:lnSpc>
          </a:pPr>
          <a:endParaRPr lang="en-US"/>
        </a:p>
      </dgm:t>
    </dgm:pt>
    <dgm:pt modelId="{ED7629CE-6987-4CF1-92E5-B0868AFE745E}">
      <dgm:prSet/>
      <dgm:spPr/>
      <dgm:t>
        <a:bodyPr/>
        <a:lstStyle/>
        <a:p>
          <a:pPr>
            <a:lnSpc>
              <a:spcPct val="100000"/>
            </a:lnSpc>
          </a:pPr>
          <a:r>
            <a:rPr lang="it-IT" dirty="0">
              <a:solidFill>
                <a:schemeClr val="bg2">
                  <a:lumMod val="50000"/>
                </a:schemeClr>
              </a:solidFill>
            </a:rPr>
            <a:t>- Il digitale </a:t>
          </a:r>
          <a:r>
            <a:rPr lang="it-IT" dirty="0" err="1">
              <a:solidFill>
                <a:schemeClr val="bg2">
                  <a:lumMod val="50000"/>
                </a:schemeClr>
              </a:solidFill>
            </a:rPr>
            <a:t>e’il</a:t>
          </a:r>
          <a:r>
            <a:rPr lang="it-IT" dirty="0">
              <a:solidFill>
                <a:schemeClr val="bg2">
                  <a:lumMod val="50000"/>
                </a:schemeClr>
              </a:solidFill>
            </a:rPr>
            <a:t> </a:t>
          </a:r>
          <a:r>
            <a:rPr lang="it-IT" dirty="0" err="1">
              <a:solidFill>
                <a:schemeClr val="bg2">
                  <a:lumMod val="50000"/>
                </a:schemeClr>
              </a:solidFill>
            </a:rPr>
            <a:t>layer</a:t>
          </a:r>
          <a:r>
            <a:rPr lang="it-IT" dirty="0">
              <a:solidFill>
                <a:schemeClr val="bg2">
                  <a:lumMod val="50000"/>
                </a:schemeClr>
              </a:solidFill>
            </a:rPr>
            <a:t> tecnologico che favorisce l’innovazione, genera impatto ed efficienza </a:t>
          </a:r>
          <a:endParaRPr lang="en-US" dirty="0">
            <a:solidFill>
              <a:schemeClr val="bg2">
                <a:lumMod val="50000"/>
              </a:schemeClr>
            </a:solidFill>
          </a:endParaRPr>
        </a:p>
      </dgm:t>
    </dgm:pt>
    <dgm:pt modelId="{DBFFC224-8D9B-4FBF-BD1A-F35D37EBDD5F}" type="parTrans" cxnId="{6C60B68E-6DB0-48D4-8FDA-D7348579B8B0}">
      <dgm:prSet/>
      <dgm:spPr/>
      <dgm:t>
        <a:bodyPr/>
        <a:lstStyle/>
        <a:p>
          <a:endParaRPr lang="en-US"/>
        </a:p>
      </dgm:t>
    </dgm:pt>
    <dgm:pt modelId="{03783243-59D1-48DA-A272-FD3BE3163415}" type="sibTrans" cxnId="{6C60B68E-6DB0-48D4-8FDA-D7348579B8B0}">
      <dgm:prSet/>
      <dgm:spPr/>
      <dgm:t>
        <a:bodyPr/>
        <a:lstStyle/>
        <a:p>
          <a:pPr>
            <a:lnSpc>
              <a:spcPct val="100000"/>
            </a:lnSpc>
          </a:pPr>
          <a:endParaRPr lang="en-US"/>
        </a:p>
      </dgm:t>
    </dgm:pt>
    <dgm:pt modelId="{FCBA787F-B7F7-4535-8586-50CE091A31B6}">
      <dgm:prSet/>
      <dgm:spPr/>
      <dgm:t>
        <a:bodyPr/>
        <a:lstStyle/>
        <a:p>
          <a:pPr>
            <a:lnSpc>
              <a:spcPct val="100000"/>
            </a:lnSpc>
          </a:pPr>
          <a:r>
            <a:rPr lang="it-IT" dirty="0">
              <a:solidFill>
                <a:schemeClr val="bg2">
                  <a:lumMod val="50000"/>
                </a:schemeClr>
              </a:solidFill>
            </a:rPr>
            <a:t>- L’innovazione nasce dalla collaborazione di competenze multidisciplinari in sinergia. </a:t>
          </a:r>
          <a:endParaRPr lang="en-US" dirty="0">
            <a:solidFill>
              <a:schemeClr val="bg2">
                <a:lumMod val="50000"/>
              </a:schemeClr>
            </a:solidFill>
          </a:endParaRPr>
        </a:p>
      </dgm:t>
    </dgm:pt>
    <dgm:pt modelId="{403A411D-5A60-441B-836B-22423A666F53}" type="parTrans" cxnId="{A263D61E-FFA5-4174-AA92-92EFB5CDA038}">
      <dgm:prSet/>
      <dgm:spPr/>
      <dgm:t>
        <a:bodyPr/>
        <a:lstStyle/>
        <a:p>
          <a:endParaRPr lang="en-US"/>
        </a:p>
      </dgm:t>
    </dgm:pt>
    <dgm:pt modelId="{A12D80A8-AF93-4AE5-97CC-B5B6B528A08C}" type="sibTrans" cxnId="{A263D61E-FFA5-4174-AA92-92EFB5CDA038}">
      <dgm:prSet/>
      <dgm:spPr/>
      <dgm:t>
        <a:bodyPr/>
        <a:lstStyle/>
        <a:p>
          <a:pPr>
            <a:lnSpc>
              <a:spcPct val="100000"/>
            </a:lnSpc>
          </a:pPr>
          <a:endParaRPr lang="en-US"/>
        </a:p>
      </dgm:t>
    </dgm:pt>
    <dgm:pt modelId="{B9F9526A-C0D9-4D68-81EA-DBEB8753F75C}">
      <dgm:prSet/>
      <dgm:spPr/>
      <dgm:t>
        <a:bodyPr/>
        <a:lstStyle/>
        <a:p>
          <a:pPr>
            <a:lnSpc>
              <a:spcPct val="100000"/>
            </a:lnSpc>
          </a:pPr>
          <a:r>
            <a:rPr lang="it-IT" dirty="0">
              <a:solidFill>
                <a:schemeClr val="bg2">
                  <a:lumMod val="50000"/>
                </a:schemeClr>
              </a:solidFill>
            </a:rPr>
            <a:t>- L’innovazione deve essere possibilmente scalabile.</a:t>
          </a:r>
          <a:endParaRPr lang="en-US" dirty="0">
            <a:solidFill>
              <a:schemeClr val="bg2">
                <a:lumMod val="50000"/>
              </a:schemeClr>
            </a:solidFill>
          </a:endParaRPr>
        </a:p>
      </dgm:t>
    </dgm:pt>
    <dgm:pt modelId="{F588C9AE-5455-45F7-AC8B-EA067200D4B7}" type="parTrans" cxnId="{B0247934-6158-4565-8BEA-F77E6421D4AC}">
      <dgm:prSet/>
      <dgm:spPr/>
      <dgm:t>
        <a:bodyPr/>
        <a:lstStyle/>
        <a:p>
          <a:endParaRPr lang="en-US"/>
        </a:p>
      </dgm:t>
    </dgm:pt>
    <dgm:pt modelId="{DD8A7BA9-E176-4F12-B08F-5F69CB5D01B7}" type="sibTrans" cxnId="{B0247934-6158-4565-8BEA-F77E6421D4AC}">
      <dgm:prSet/>
      <dgm:spPr/>
      <dgm:t>
        <a:bodyPr/>
        <a:lstStyle/>
        <a:p>
          <a:pPr>
            <a:lnSpc>
              <a:spcPct val="100000"/>
            </a:lnSpc>
          </a:pPr>
          <a:endParaRPr lang="en-US"/>
        </a:p>
      </dgm:t>
    </dgm:pt>
    <dgm:pt modelId="{37D14CD0-B957-4459-B87E-EC56E0571C92}">
      <dgm:prSet/>
      <dgm:spPr/>
      <dgm:t>
        <a:bodyPr/>
        <a:lstStyle/>
        <a:p>
          <a:pPr>
            <a:lnSpc>
              <a:spcPct val="100000"/>
            </a:lnSpc>
          </a:pPr>
          <a:r>
            <a:rPr lang="it-IT">
              <a:solidFill>
                <a:schemeClr val="bg2">
                  <a:lumMod val="50000"/>
                </a:schemeClr>
              </a:solidFill>
            </a:rPr>
            <a:t>- L’Innovazione deve essere inclusiva, alla portata di tutti ed utile.</a:t>
          </a:r>
          <a:endParaRPr lang="en-US">
            <a:solidFill>
              <a:schemeClr val="bg2">
                <a:lumMod val="50000"/>
              </a:schemeClr>
            </a:solidFill>
          </a:endParaRPr>
        </a:p>
      </dgm:t>
    </dgm:pt>
    <dgm:pt modelId="{C90992E3-ADFC-4AB3-A873-A27F15C740C1}" type="parTrans" cxnId="{C0B2BA62-4345-4FD3-89C9-F579A255F67A}">
      <dgm:prSet/>
      <dgm:spPr/>
      <dgm:t>
        <a:bodyPr/>
        <a:lstStyle/>
        <a:p>
          <a:endParaRPr lang="en-US"/>
        </a:p>
      </dgm:t>
    </dgm:pt>
    <dgm:pt modelId="{6C268C25-FB28-4CDD-B5B8-A9220FF4AFEC}" type="sibTrans" cxnId="{C0B2BA62-4345-4FD3-89C9-F579A255F67A}">
      <dgm:prSet/>
      <dgm:spPr/>
      <dgm:t>
        <a:bodyPr/>
        <a:lstStyle/>
        <a:p>
          <a:pPr>
            <a:lnSpc>
              <a:spcPct val="100000"/>
            </a:lnSpc>
          </a:pPr>
          <a:endParaRPr lang="en-US"/>
        </a:p>
      </dgm:t>
    </dgm:pt>
    <dgm:pt modelId="{51B31183-09D4-4D49-8764-2F040E17E68F}">
      <dgm:prSet/>
      <dgm:spPr/>
      <dgm:t>
        <a:bodyPr/>
        <a:lstStyle/>
        <a:p>
          <a:pPr>
            <a:lnSpc>
              <a:spcPct val="100000"/>
            </a:lnSpc>
          </a:pPr>
          <a:r>
            <a:rPr lang="it-IT" dirty="0">
              <a:solidFill>
                <a:schemeClr val="bg2">
                  <a:lumMod val="50000"/>
                </a:schemeClr>
              </a:solidFill>
            </a:rPr>
            <a:t>- L’Innovazione deve essere sostenibile e generare impatto sociale.</a:t>
          </a:r>
          <a:endParaRPr lang="en-US" dirty="0">
            <a:solidFill>
              <a:schemeClr val="bg2">
                <a:lumMod val="50000"/>
              </a:schemeClr>
            </a:solidFill>
          </a:endParaRPr>
        </a:p>
      </dgm:t>
    </dgm:pt>
    <dgm:pt modelId="{96A38FB2-A51C-4106-8131-14E8E47A20D8}" type="parTrans" cxnId="{2D06729E-7466-41B5-A02F-0564126A74AA}">
      <dgm:prSet/>
      <dgm:spPr/>
      <dgm:t>
        <a:bodyPr/>
        <a:lstStyle/>
        <a:p>
          <a:endParaRPr lang="en-US"/>
        </a:p>
      </dgm:t>
    </dgm:pt>
    <dgm:pt modelId="{EFD4571E-CE7E-44F0-99E3-58C32491109F}" type="sibTrans" cxnId="{2D06729E-7466-41B5-A02F-0564126A74AA}">
      <dgm:prSet/>
      <dgm:spPr/>
      <dgm:t>
        <a:bodyPr/>
        <a:lstStyle/>
        <a:p>
          <a:endParaRPr lang="en-US"/>
        </a:p>
      </dgm:t>
    </dgm:pt>
    <dgm:pt modelId="{9689834B-7255-4F46-975E-54A986266DB4}" type="pres">
      <dgm:prSet presAssocID="{68E042BB-9ED5-4060-9B48-576477AE347C}" presName="root" presStyleCnt="0">
        <dgm:presLayoutVars>
          <dgm:dir/>
          <dgm:resizeHandles val="exact"/>
        </dgm:presLayoutVars>
      </dgm:prSet>
      <dgm:spPr/>
      <dgm:t>
        <a:bodyPr/>
        <a:lstStyle/>
        <a:p>
          <a:endParaRPr lang="it-IT"/>
        </a:p>
      </dgm:t>
    </dgm:pt>
    <dgm:pt modelId="{B09675E5-7D2D-436E-9414-A697503D1887}" type="pres">
      <dgm:prSet presAssocID="{68E042BB-9ED5-4060-9B48-576477AE347C}" presName="container" presStyleCnt="0">
        <dgm:presLayoutVars>
          <dgm:dir/>
          <dgm:resizeHandles val="exact"/>
        </dgm:presLayoutVars>
      </dgm:prSet>
      <dgm:spPr/>
    </dgm:pt>
    <dgm:pt modelId="{B115E8B7-EFB0-4902-83DA-2E15E74E46F9}" type="pres">
      <dgm:prSet presAssocID="{0139BEAC-438C-40E6-B233-DB35526C362F}" presName="compNode" presStyleCnt="0"/>
      <dgm:spPr/>
    </dgm:pt>
    <dgm:pt modelId="{C4534CEB-282F-4C48-B644-0B6F937057DE}" type="pres">
      <dgm:prSet presAssocID="{0139BEAC-438C-40E6-B233-DB35526C362F}" presName="iconBgRect" presStyleLbl="bgShp" presStyleIdx="0" presStyleCnt="6"/>
      <dgm:spPr/>
    </dgm:pt>
    <dgm:pt modelId="{CF0FD327-8287-43FC-B83A-D78730A22A43}" type="pres">
      <dgm:prSet presAssocID="{0139BEAC-438C-40E6-B233-DB35526C362F}" presName="iconRect" presStyleLbl="node1" presStyleIdx="0" presStyleCnt="6"/>
      <dgm:spPr>
        <a:blipFill>
          <a:blip xmlns:r="http://schemas.openxmlformats.org/officeDocument/2006/relationships" r:embed="rId1" cstate="hq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a:noFill/>
        </a:ln>
      </dgm:spPr>
      <dgm:t>
        <a:bodyPr/>
        <a:lstStyle/>
        <a:p>
          <a:endParaRPr lang="it-IT"/>
        </a:p>
      </dgm:t>
      <dgm:extLst>
        <a:ext uri="{E40237B7-FDA0-4F09-8148-C483321AD2D9}">
          <dgm14:cNvPr xmlns:dgm14="http://schemas.microsoft.com/office/drawing/2010/diagram" id="0" name="" descr="Suburban scene"/>
        </a:ext>
      </dgm:extLst>
    </dgm:pt>
    <dgm:pt modelId="{E2A1FD89-D072-420B-8B36-50E7E34457B5}" type="pres">
      <dgm:prSet presAssocID="{0139BEAC-438C-40E6-B233-DB35526C362F}" presName="spaceRect" presStyleCnt="0"/>
      <dgm:spPr/>
    </dgm:pt>
    <dgm:pt modelId="{73DC2354-9283-4EDE-BF80-30C9E3D62722}" type="pres">
      <dgm:prSet presAssocID="{0139BEAC-438C-40E6-B233-DB35526C362F}" presName="textRect" presStyleLbl="revTx" presStyleIdx="0" presStyleCnt="6">
        <dgm:presLayoutVars>
          <dgm:chMax val="1"/>
          <dgm:chPref val="1"/>
        </dgm:presLayoutVars>
      </dgm:prSet>
      <dgm:spPr/>
      <dgm:t>
        <a:bodyPr/>
        <a:lstStyle/>
        <a:p>
          <a:endParaRPr lang="it-IT"/>
        </a:p>
      </dgm:t>
    </dgm:pt>
    <dgm:pt modelId="{24820848-FDAC-4FC5-AB2E-C7ACC47CA3CD}" type="pres">
      <dgm:prSet presAssocID="{79E15517-5AD5-4D1D-B6FE-2A5CD5839B58}" presName="sibTrans" presStyleLbl="sibTrans2D1" presStyleIdx="0" presStyleCnt="0"/>
      <dgm:spPr/>
      <dgm:t>
        <a:bodyPr/>
        <a:lstStyle/>
        <a:p>
          <a:endParaRPr lang="it-IT"/>
        </a:p>
      </dgm:t>
    </dgm:pt>
    <dgm:pt modelId="{B351AAB5-67FE-4498-8333-206C30CD48FF}" type="pres">
      <dgm:prSet presAssocID="{ED7629CE-6987-4CF1-92E5-B0868AFE745E}" presName="compNode" presStyleCnt="0"/>
      <dgm:spPr/>
    </dgm:pt>
    <dgm:pt modelId="{75A046AB-D8B5-461D-9ACE-5BAF2EBA251F}" type="pres">
      <dgm:prSet presAssocID="{ED7629CE-6987-4CF1-92E5-B0868AFE745E}" presName="iconBgRect" presStyleLbl="bgShp" presStyleIdx="1" presStyleCnt="6"/>
      <dgm:spPr/>
    </dgm:pt>
    <dgm:pt modelId="{0F0112A5-89C1-4E86-A819-6197FC80EEE3}" type="pres">
      <dgm:prSet presAssocID="{ED7629CE-6987-4CF1-92E5-B0868AFE745E}" presName="iconRect" presStyleLbl="node1" presStyleIdx="1" presStyleCnt="6"/>
      <dgm:spPr>
        <a:blipFill>
          <a:blip xmlns:r="http://schemas.openxmlformats.org/officeDocument/2006/relationships" r:embed="rId3" cstate="hq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a:noFill/>
        </a:ln>
      </dgm:spPr>
      <dgm:t>
        <a:bodyPr/>
        <a:lstStyle/>
        <a:p>
          <a:endParaRPr lang="it-IT"/>
        </a:p>
      </dgm:t>
      <dgm:extLst>
        <a:ext uri="{E40237B7-FDA0-4F09-8148-C483321AD2D9}">
          <dgm14:cNvPr xmlns:dgm14="http://schemas.microsoft.com/office/drawing/2010/diagram" id="0" name="" descr="Robot"/>
        </a:ext>
      </dgm:extLst>
    </dgm:pt>
    <dgm:pt modelId="{1A38C26F-7FF8-4099-A2FD-81B6D8843672}" type="pres">
      <dgm:prSet presAssocID="{ED7629CE-6987-4CF1-92E5-B0868AFE745E}" presName="spaceRect" presStyleCnt="0"/>
      <dgm:spPr/>
    </dgm:pt>
    <dgm:pt modelId="{B70D77D0-9060-4D76-8309-532E7A7B31C5}" type="pres">
      <dgm:prSet presAssocID="{ED7629CE-6987-4CF1-92E5-B0868AFE745E}" presName="textRect" presStyleLbl="revTx" presStyleIdx="1" presStyleCnt="6">
        <dgm:presLayoutVars>
          <dgm:chMax val="1"/>
          <dgm:chPref val="1"/>
        </dgm:presLayoutVars>
      </dgm:prSet>
      <dgm:spPr/>
      <dgm:t>
        <a:bodyPr/>
        <a:lstStyle/>
        <a:p>
          <a:endParaRPr lang="it-IT"/>
        </a:p>
      </dgm:t>
    </dgm:pt>
    <dgm:pt modelId="{3ADE9705-B5DF-4371-92EC-0088B9AB2796}" type="pres">
      <dgm:prSet presAssocID="{03783243-59D1-48DA-A272-FD3BE3163415}" presName="sibTrans" presStyleLbl="sibTrans2D1" presStyleIdx="0" presStyleCnt="0"/>
      <dgm:spPr/>
      <dgm:t>
        <a:bodyPr/>
        <a:lstStyle/>
        <a:p>
          <a:endParaRPr lang="it-IT"/>
        </a:p>
      </dgm:t>
    </dgm:pt>
    <dgm:pt modelId="{3F6E1AD3-EA0F-4EDE-9D14-6D6D3D1A02BB}" type="pres">
      <dgm:prSet presAssocID="{FCBA787F-B7F7-4535-8586-50CE091A31B6}" presName="compNode" presStyleCnt="0"/>
      <dgm:spPr/>
    </dgm:pt>
    <dgm:pt modelId="{32CAC30B-0F47-413C-B1FF-48B49794F97A}" type="pres">
      <dgm:prSet presAssocID="{FCBA787F-B7F7-4535-8586-50CE091A31B6}" presName="iconBgRect" presStyleLbl="bgShp" presStyleIdx="2" presStyleCnt="6"/>
      <dgm:spPr/>
    </dgm:pt>
    <dgm:pt modelId="{A1B9616E-A337-4A72-9B6E-8888D92289D0}" type="pres">
      <dgm:prSet presAssocID="{FCBA787F-B7F7-4535-8586-50CE091A31B6}" presName="iconRect" presStyleLbl="node1" presStyleIdx="2" presStyleCnt="6"/>
      <dgm:spPr>
        <a:blipFill>
          <a:blip xmlns:r="http://schemas.openxmlformats.org/officeDocument/2006/relationships" r:embed="rId5" cstate="hq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a:noFill/>
        </a:ln>
      </dgm:spPr>
      <dgm:t>
        <a:bodyPr/>
        <a:lstStyle/>
        <a:p>
          <a:endParaRPr lang="it-IT"/>
        </a:p>
      </dgm:t>
      <dgm:extLst>
        <a:ext uri="{E40237B7-FDA0-4F09-8148-C483321AD2D9}">
          <dgm14:cNvPr xmlns:dgm14="http://schemas.microsoft.com/office/drawing/2010/diagram" id="0" name="" descr="Head with Gears"/>
        </a:ext>
      </dgm:extLst>
    </dgm:pt>
    <dgm:pt modelId="{2A3B99A7-1EDD-4397-B773-035761374158}" type="pres">
      <dgm:prSet presAssocID="{FCBA787F-B7F7-4535-8586-50CE091A31B6}" presName="spaceRect" presStyleCnt="0"/>
      <dgm:spPr/>
    </dgm:pt>
    <dgm:pt modelId="{D06C4F6C-BC5C-4BEE-B339-049B198576E8}" type="pres">
      <dgm:prSet presAssocID="{FCBA787F-B7F7-4535-8586-50CE091A31B6}" presName="textRect" presStyleLbl="revTx" presStyleIdx="2" presStyleCnt="6" custScaleX="108485">
        <dgm:presLayoutVars>
          <dgm:chMax val="1"/>
          <dgm:chPref val="1"/>
        </dgm:presLayoutVars>
      </dgm:prSet>
      <dgm:spPr/>
      <dgm:t>
        <a:bodyPr/>
        <a:lstStyle/>
        <a:p>
          <a:endParaRPr lang="it-IT"/>
        </a:p>
      </dgm:t>
    </dgm:pt>
    <dgm:pt modelId="{58C045CC-5B59-4CE0-9D8D-D493C44812FF}" type="pres">
      <dgm:prSet presAssocID="{A12D80A8-AF93-4AE5-97CC-B5B6B528A08C}" presName="sibTrans" presStyleLbl="sibTrans2D1" presStyleIdx="0" presStyleCnt="0"/>
      <dgm:spPr/>
      <dgm:t>
        <a:bodyPr/>
        <a:lstStyle/>
        <a:p>
          <a:endParaRPr lang="it-IT"/>
        </a:p>
      </dgm:t>
    </dgm:pt>
    <dgm:pt modelId="{DEB64DCA-A88C-4973-848E-56F59763F3A2}" type="pres">
      <dgm:prSet presAssocID="{B9F9526A-C0D9-4D68-81EA-DBEB8753F75C}" presName="compNode" presStyleCnt="0"/>
      <dgm:spPr/>
    </dgm:pt>
    <dgm:pt modelId="{25F1246A-0294-4079-AD26-7EE25A3B6187}" type="pres">
      <dgm:prSet presAssocID="{B9F9526A-C0D9-4D68-81EA-DBEB8753F75C}" presName="iconBgRect" presStyleLbl="bgShp" presStyleIdx="3" presStyleCnt="6"/>
      <dgm:spPr/>
    </dgm:pt>
    <dgm:pt modelId="{6191419D-500D-4BF4-8DC8-830481422378}" type="pres">
      <dgm:prSet presAssocID="{B9F9526A-C0D9-4D68-81EA-DBEB8753F75C}" presName="iconRect" presStyleLbl="node1" presStyleIdx="3" presStyleCnt="6"/>
      <dgm:spPr>
        <a:blipFill>
          <a:blip xmlns:r="http://schemas.openxmlformats.org/officeDocument/2006/relationships" r:embed="rId7" cstate="hqprint">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a:blipFill>
        <a:ln>
          <a:noFill/>
        </a:ln>
      </dgm:spPr>
      <dgm:t>
        <a:bodyPr/>
        <a:lstStyle/>
        <a:p>
          <a:endParaRPr lang="it-IT"/>
        </a:p>
      </dgm:t>
      <dgm:extLst>
        <a:ext uri="{E40237B7-FDA0-4F09-8148-C483321AD2D9}">
          <dgm14:cNvPr xmlns:dgm14="http://schemas.microsoft.com/office/drawing/2010/diagram" id="0" name="" descr="Arcobaleno"/>
        </a:ext>
      </dgm:extLst>
    </dgm:pt>
    <dgm:pt modelId="{4C1DEE5B-CD05-4FEA-851A-33D97E947434}" type="pres">
      <dgm:prSet presAssocID="{B9F9526A-C0D9-4D68-81EA-DBEB8753F75C}" presName="spaceRect" presStyleCnt="0"/>
      <dgm:spPr/>
    </dgm:pt>
    <dgm:pt modelId="{5B99AAB9-73FE-489D-9313-2300011A7F3E}" type="pres">
      <dgm:prSet presAssocID="{B9F9526A-C0D9-4D68-81EA-DBEB8753F75C}" presName="textRect" presStyleLbl="revTx" presStyleIdx="3" presStyleCnt="6">
        <dgm:presLayoutVars>
          <dgm:chMax val="1"/>
          <dgm:chPref val="1"/>
        </dgm:presLayoutVars>
      </dgm:prSet>
      <dgm:spPr/>
      <dgm:t>
        <a:bodyPr/>
        <a:lstStyle/>
        <a:p>
          <a:endParaRPr lang="it-IT"/>
        </a:p>
      </dgm:t>
    </dgm:pt>
    <dgm:pt modelId="{75FF1364-7340-471A-A7DA-FA38FDC4639D}" type="pres">
      <dgm:prSet presAssocID="{DD8A7BA9-E176-4F12-B08F-5F69CB5D01B7}" presName="sibTrans" presStyleLbl="sibTrans2D1" presStyleIdx="0" presStyleCnt="0"/>
      <dgm:spPr/>
      <dgm:t>
        <a:bodyPr/>
        <a:lstStyle/>
        <a:p>
          <a:endParaRPr lang="it-IT"/>
        </a:p>
      </dgm:t>
    </dgm:pt>
    <dgm:pt modelId="{9345B960-2311-44F1-8B0C-0762153050B9}" type="pres">
      <dgm:prSet presAssocID="{37D14CD0-B957-4459-B87E-EC56E0571C92}" presName="compNode" presStyleCnt="0"/>
      <dgm:spPr/>
    </dgm:pt>
    <dgm:pt modelId="{CCAA599D-A065-4A66-9BF5-97044D55E9DC}" type="pres">
      <dgm:prSet presAssocID="{37D14CD0-B957-4459-B87E-EC56E0571C92}" presName="iconBgRect" presStyleLbl="bgShp" presStyleIdx="4" presStyleCnt="6"/>
      <dgm:spPr/>
    </dgm:pt>
    <dgm:pt modelId="{D0277A40-108D-4BC8-9B39-E3F50C368A13}" type="pres">
      <dgm:prSet presAssocID="{37D14CD0-B957-4459-B87E-EC56E0571C92}" presName="iconRect" presStyleLbl="node1" presStyleIdx="4" presStyleCnt="6"/>
      <dgm:spPr>
        <a:ln>
          <a:noFill/>
        </a:ln>
      </dgm:spPr>
    </dgm:pt>
    <dgm:pt modelId="{E97B06C7-CE40-4D82-A4F1-59030C2E323F}" type="pres">
      <dgm:prSet presAssocID="{37D14CD0-B957-4459-B87E-EC56E0571C92}" presName="spaceRect" presStyleCnt="0"/>
      <dgm:spPr/>
    </dgm:pt>
    <dgm:pt modelId="{669B80AA-3360-4CA5-A925-CD785BD54553}" type="pres">
      <dgm:prSet presAssocID="{37D14CD0-B957-4459-B87E-EC56E0571C92}" presName="textRect" presStyleLbl="revTx" presStyleIdx="4" presStyleCnt="6">
        <dgm:presLayoutVars>
          <dgm:chMax val="1"/>
          <dgm:chPref val="1"/>
        </dgm:presLayoutVars>
      </dgm:prSet>
      <dgm:spPr/>
      <dgm:t>
        <a:bodyPr/>
        <a:lstStyle/>
        <a:p>
          <a:endParaRPr lang="it-IT"/>
        </a:p>
      </dgm:t>
    </dgm:pt>
    <dgm:pt modelId="{8576668D-CC02-46A1-B800-972DF152C65D}" type="pres">
      <dgm:prSet presAssocID="{6C268C25-FB28-4CDD-B5B8-A9220FF4AFEC}" presName="sibTrans" presStyleLbl="sibTrans2D1" presStyleIdx="0" presStyleCnt="0"/>
      <dgm:spPr/>
      <dgm:t>
        <a:bodyPr/>
        <a:lstStyle/>
        <a:p>
          <a:endParaRPr lang="it-IT"/>
        </a:p>
      </dgm:t>
    </dgm:pt>
    <dgm:pt modelId="{0D244A02-6DEF-453D-9957-17D7ED5A7B51}" type="pres">
      <dgm:prSet presAssocID="{51B31183-09D4-4D49-8764-2F040E17E68F}" presName="compNode" presStyleCnt="0"/>
      <dgm:spPr/>
    </dgm:pt>
    <dgm:pt modelId="{046907E9-2F9C-4DC3-97BE-7DAC72D1C4F2}" type="pres">
      <dgm:prSet presAssocID="{51B31183-09D4-4D49-8764-2F040E17E68F}" presName="iconBgRect" presStyleLbl="bgShp" presStyleIdx="5" presStyleCnt="6"/>
      <dgm:spPr/>
    </dgm:pt>
    <dgm:pt modelId="{6081DA24-6F49-46BF-92D6-8DED6636C6A1}" type="pres">
      <dgm:prSet presAssocID="{51B31183-09D4-4D49-8764-2F040E17E68F}" presName="iconRect" presStyleLbl="node1" presStyleIdx="5" presStyleCnt="6"/>
      <dgm:spPr>
        <a:blipFill>
          <a:blip xmlns:r="http://schemas.openxmlformats.org/officeDocument/2006/relationships" r:embed="rId9" cstate="hqprint">
            <a:extLst>
              <a:ext uri="{28A0092B-C50C-407E-A947-70E740481C1C}">
                <a14:useLocalDpi xmlns:a14="http://schemas.microsoft.com/office/drawing/2010/main" val="0"/>
              </a:ext>
              <a:ext uri="{96DAC541-7B7A-43D3-8B79-37D633B846F1}">
                <asvg:svgBlip xmlns:asvg="http://schemas.microsoft.com/office/drawing/2016/SVG/main" xmlns="" r:embed="rId10"/>
              </a:ext>
            </a:extLst>
          </a:blip>
          <a:stretch>
            <a:fillRect/>
          </a:stretch>
        </a:blipFill>
        <a:ln>
          <a:noFill/>
        </a:ln>
      </dgm:spPr>
      <dgm:t>
        <a:bodyPr/>
        <a:lstStyle/>
        <a:p>
          <a:endParaRPr lang="it-IT"/>
        </a:p>
      </dgm:t>
      <dgm:extLst>
        <a:ext uri="{E40237B7-FDA0-4F09-8148-C483321AD2D9}">
          <dgm14:cNvPr xmlns:dgm14="http://schemas.microsoft.com/office/drawing/2010/diagram" id="0" name="" descr="Sostenibilità"/>
        </a:ext>
      </dgm:extLst>
    </dgm:pt>
    <dgm:pt modelId="{C9221BB1-9967-4E53-8299-C682B7A925D7}" type="pres">
      <dgm:prSet presAssocID="{51B31183-09D4-4D49-8764-2F040E17E68F}" presName="spaceRect" presStyleCnt="0"/>
      <dgm:spPr/>
    </dgm:pt>
    <dgm:pt modelId="{4F5C0A79-7D30-47AD-AFAE-81EDFB23AA9D}" type="pres">
      <dgm:prSet presAssocID="{51B31183-09D4-4D49-8764-2F040E17E68F}" presName="textRect" presStyleLbl="revTx" presStyleIdx="5" presStyleCnt="6">
        <dgm:presLayoutVars>
          <dgm:chMax val="1"/>
          <dgm:chPref val="1"/>
        </dgm:presLayoutVars>
      </dgm:prSet>
      <dgm:spPr/>
      <dgm:t>
        <a:bodyPr/>
        <a:lstStyle/>
        <a:p>
          <a:endParaRPr lang="it-IT"/>
        </a:p>
      </dgm:t>
    </dgm:pt>
  </dgm:ptLst>
  <dgm:cxnLst>
    <dgm:cxn modelId="{81121F0E-5914-4ACF-9148-E93CCDB56D6F}" type="presOf" srcId="{6C268C25-FB28-4CDD-B5B8-A9220FF4AFEC}" destId="{8576668D-CC02-46A1-B800-972DF152C65D}" srcOrd="0" destOrd="0" presId="urn:microsoft.com/office/officeart/2018/2/layout/IconCircleList"/>
    <dgm:cxn modelId="{26531BE4-5AF5-4B17-A74C-0AAAE9CCEC4E}" type="presOf" srcId="{0139BEAC-438C-40E6-B233-DB35526C362F}" destId="{73DC2354-9283-4EDE-BF80-30C9E3D62722}" srcOrd="0" destOrd="0" presId="urn:microsoft.com/office/officeart/2018/2/layout/IconCircleList"/>
    <dgm:cxn modelId="{5B5C7B1E-7F75-471F-BB2A-87233EBB390A}" type="presOf" srcId="{DD8A7BA9-E176-4F12-B08F-5F69CB5D01B7}" destId="{75FF1364-7340-471A-A7DA-FA38FDC4639D}" srcOrd="0" destOrd="0" presId="urn:microsoft.com/office/officeart/2018/2/layout/IconCircleList"/>
    <dgm:cxn modelId="{A28787EF-5557-41F5-9358-8649A1F06A1C}" type="presOf" srcId="{37D14CD0-B957-4459-B87E-EC56E0571C92}" destId="{669B80AA-3360-4CA5-A925-CD785BD54553}" srcOrd="0" destOrd="0" presId="urn:microsoft.com/office/officeart/2018/2/layout/IconCircleList"/>
    <dgm:cxn modelId="{FEC91CE6-A234-4CB4-85BE-636737AEAB36}" type="presOf" srcId="{79E15517-5AD5-4D1D-B6FE-2A5CD5839B58}" destId="{24820848-FDAC-4FC5-AB2E-C7ACC47CA3CD}" srcOrd="0" destOrd="0" presId="urn:microsoft.com/office/officeart/2018/2/layout/IconCircleList"/>
    <dgm:cxn modelId="{A4285240-073E-413E-9DE6-077F820C3530}" type="presOf" srcId="{B9F9526A-C0D9-4D68-81EA-DBEB8753F75C}" destId="{5B99AAB9-73FE-489D-9313-2300011A7F3E}" srcOrd="0" destOrd="0" presId="urn:microsoft.com/office/officeart/2018/2/layout/IconCircleList"/>
    <dgm:cxn modelId="{2D06729E-7466-41B5-A02F-0564126A74AA}" srcId="{68E042BB-9ED5-4060-9B48-576477AE347C}" destId="{51B31183-09D4-4D49-8764-2F040E17E68F}" srcOrd="5" destOrd="0" parTransId="{96A38FB2-A51C-4106-8131-14E8E47A20D8}" sibTransId="{EFD4571E-CE7E-44F0-99E3-58C32491109F}"/>
    <dgm:cxn modelId="{B0247934-6158-4565-8BEA-F77E6421D4AC}" srcId="{68E042BB-9ED5-4060-9B48-576477AE347C}" destId="{B9F9526A-C0D9-4D68-81EA-DBEB8753F75C}" srcOrd="3" destOrd="0" parTransId="{F588C9AE-5455-45F7-AC8B-EA067200D4B7}" sibTransId="{DD8A7BA9-E176-4F12-B08F-5F69CB5D01B7}"/>
    <dgm:cxn modelId="{B45AEB53-6B43-4D86-B083-46DA00097A08}" type="presOf" srcId="{FCBA787F-B7F7-4535-8586-50CE091A31B6}" destId="{D06C4F6C-BC5C-4BEE-B339-049B198576E8}" srcOrd="0" destOrd="0" presId="urn:microsoft.com/office/officeart/2018/2/layout/IconCircleList"/>
    <dgm:cxn modelId="{876CEE1C-8C51-415F-9F81-4FBDFD68A718}" type="presOf" srcId="{51B31183-09D4-4D49-8764-2F040E17E68F}" destId="{4F5C0A79-7D30-47AD-AFAE-81EDFB23AA9D}" srcOrd="0" destOrd="0" presId="urn:microsoft.com/office/officeart/2018/2/layout/IconCircleList"/>
    <dgm:cxn modelId="{C0B2BA62-4345-4FD3-89C9-F579A255F67A}" srcId="{68E042BB-9ED5-4060-9B48-576477AE347C}" destId="{37D14CD0-B957-4459-B87E-EC56E0571C92}" srcOrd="4" destOrd="0" parTransId="{C90992E3-ADFC-4AB3-A873-A27F15C740C1}" sibTransId="{6C268C25-FB28-4CDD-B5B8-A9220FF4AFEC}"/>
    <dgm:cxn modelId="{6C60B68E-6DB0-48D4-8FDA-D7348579B8B0}" srcId="{68E042BB-9ED5-4060-9B48-576477AE347C}" destId="{ED7629CE-6987-4CF1-92E5-B0868AFE745E}" srcOrd="1" destOrd="0" parTransId="{DBFFC224-8D9B-4FBF-BD1A-F35D37EBDD5F}" sibTransId="{03783243-59D1-48DA-A272-FD3BE3163415}"/>
    <dgm:cxn modelId="{A263D61E-FFA5-4174-AA92-92EFB5CDA038}" srcId="{68E042BB-9ED5-4060-9B48-576477AE347C}" destId="{FCBA787F-B7F7-4535-8586-50CE091A31B6}" srcOrd="2" destOrd="0" parTransId="{403A411D-5A60-441B-836B-22423A666F53}" sibTransId="{A12D80A8-AF93-4AE5-97CC-B5B6B528A08C}"/>
    <dgm:cxn modelId="{0546094D-12D9-436B-9A42-0DC84AED09AA}" type="presOf" srcId="{A12D80A8-AF93-4AE5-97CC-B5B6B528A08C}" destId="{58C045CC-5B59-4CE0-9D8D-D493C44812FF}" srcOrd="0" destOrd="0" presId="urn:microsoft.com/office/officeart/2018/2/layout/IconCircleList"/>
    <dgm:cxn modelId="{E7E3A6C6-E0D0-4875-BF17-BBF6D5B85BA3}" type="presOf" srcId="{ED7629CE-6987-4CF1-92E5-B0868AFE745E}" destId="{B70D77D0-9060-4D76-8309-532E7A7B31C5}" srcOrd="0" destOrd="0" presId="urn:microsoft.com/office/officeart/2018/2/layout/IconCircleList"/>
    <dgm:cxn modelId="{B9FB2E0A-0769-4F78-9A60-55B6039973BC}" type="presOf" srcId="{03783243-59D1-48DA-A272-FD3BE3163415}" destId="{3ADE9705-B5DF-4371-92EC-0088B9AB2796}" srcOrd="0" destOrd="0" presId="urn:microsoft.com/office/officeart/2018/2/layout/IconCircleList"/>
    <dgm:cxn modelId="{C0D7C957-BB18-477F-8179-88FB393CC5C8}" type="presOf" srcId="{68E042BB-9ED5-4060-9B48-576477AE347C}" destId="{9689834B-7255-4F46-975E-54A986266DB4}" srcOrd="0" destOrd="0" presId="urn:microsoft.com/office/officeart/2018/2/layout/IconCircleList"/>
    <dgm:cxn modelId="{0B3F83D4-EA81-4D83-8594-439DD048B5A5}" srcId="{68E042BB-9ED5-4060-9B48-576477AE347C}" destId="{0139BEAC-438C-40E6-B233-DB35526C362F}" srcOrd="0" destOrd="0" parTransId="{FDF82713-0C17-4615-A041-916E96019220}" sibTransId="{79E15517-5AD5-4D1D-B6FE-2A5CD5839B58}"/>
    <dgm:cxn modelId="{DB138C59-AA16-4E5E-B884-02BD87645DEC}" type="presParOf" srcId="{9689834B-7255-4F46-975E-54A986266DB4}" destId="{B09675E5-7D2D-436E-9414-A697503D1887}" srcOrd="0" destOrd="0" presId="urn:microsoft.com/office/officeart/2018/2/layout/IconCircleList"/>
    <dgm:cxn modelId="{BCA83AFB-582F-4804-A7A2-6168BEC78156}" type="presParOf" srcId="{B09675E5-7D2D-436E-9414-A697503D1887}" destId="{B115E8B7-EFB0-4902-83DA-2E15E74E46F9}" srcOrd="0" destOrd="0" presId="urn:microsoft.com/office/officeart/2018/2/layout/IconCircleList"/>
    <dgm:cxn modelId="{1595FE90-8884-4D4B-ACE0-F65258C462EB}" type="presParOf" srcId="{B115E8B7-EFB0-4902-83DA-2E15E74E46F9}" destId="{C4534CEB-282F-4C48-B644-0B6F937057DE}" srcOrd="0" destOrd="0" presId="urn:microsoft.com/office/officeart/2018/2/layout/IconCircleList"/>
    <dgm:cxn modelId="{180D17DA-DD3D-4592-A152-B1E42D74CE21}" type="presParOf" srcId="{B115E8B7-EFB0-4902-83DA-2E15E74E46F9}" destId="{CF0FD327-8287-43FC-B83A-D78730A22A43}" srcOrd="1" destOrd="0" presId="urn:microsoft.com/office/officeart/2018/2/layout/IconCircleList"/>
    <dgm:cxn modelId="{508832A5-76EF-4054-B9DA-A6D0DC38E097}" type="presParOf" srcId="{B115E8B7-EFB0-4902-83DA-2E15E74E46F9}" destId="{E2A1FD89-D072-420B-8B36-50E7E34457B5}" srcOrd="2" destOrd="0" presId="urn:microsoft.com/office/officeart/2018/2/layout/IconCircleList"/>
    <dgm:cxn modelId="{C97F3E95-A9D7-4504-A284-2131AB2D3B38}" type="presParOf" srcId="{B115E8B7-EFB0-4902-83DA-2E15E74E46F9}" destId="{73DC2354-9283-4EDE-BF80-30C9E3D62722}" srcOrd="3" destOrd="0" presId="urn:microsoft.com/office/officeart/2018/2/layout/IconCircleList"/>
    <dgm:cxn modelId="{41B38ECC-3031-424F-9741-8E7939487BF0}" type="presParOf" srcId="{B09675E5-7D2D-436E-9414-A697503D1887}" destId="{24820848-FDAC-4FC5-AB2E-C7ACC47CA3CD}" srcOrd="1" destOrd="0" presId="urn:microsoft.com/office/officeart/2018/2/layout/IconCircleList"/>
    <dgm:cxn modelId="{4720D4C5-3046-4BB2-BC42-C0B505076D30}" type="presParOf" srcId="{B09675E5-7D2D-436E-9414-A697503D1887}" destId="{B351AAB5-67FE-4498-8333-206C30CD48FF}" srcOrd="2" destOrd="0" presId="urn:microsoft.com/office/officeart/2018/2/layout/IconCircleList"/>
    <dgm:cxn modelId="{64A7DCF4-DC28-44E8-8587-7F06623563BC}" type="presParOf" srcId="{B351AAB5-67FE-4498-8333-206C30CD48FF}" destId="{75A046AB-D8B5-461D-9ACE-5BAF2EBA251F}" srcOrd="0" destOrd="0" presId="urn:microsoft.com/office/officeart/2018/2/layout/IconCircleList"/>
    <dgm:cxn modelId="{F539D1A4-80F5-4E6B-B64C-87A84721A11B}" type="presParOf" srcId="{B351AAB5-67FE-4498-8333-206C30CD48FF}" destId="{0F0112A5-89C1-4E86-A819-6197FC80EEE3}" srcOrd="1" destOrd="0" presId="urn:microsoft.com/office/officeart/2018/2/layout/IconCircleList"/>
    <dgm:cxn modelId="{88A8EA00-06C9-438E-B0F1-8975699C9CF4}" type="presParOf" srcId="{B351AAB5-67FE-4498-8333-206C30CD48FF}" destId="{1A38C26F-7FF8-4099-A2FD-81B6D8843672}" srcOrd="2" destOrd="0" presId="urn:microsoft.com/office/officeart/2018/2/layout/IconCircleList"/>
    <dgm:cxn modelId="{AEB368D4-61CF-41FC-AE08-4C0C0EF43D9A}" type="presParOf" srcId="{B351AAB5-67FE-4498-8333-206C30CD48FF}" destId="{B70D77D0-9060-4D76-8309-532E7A7B31C5}" srcOrd="3" destOrd="0" presId="urn:microsoft.com/office/officeart/2018/2/layout/IconCircleList"/>
    <dgm:cxn modelId="{4B1D6BDA-C7D5-40BE-9B29-550D093D4792}" type="presParOf" srcId="{B09675E5-7D2D-436E-9414-A697503D1887}" destId="{3ADE9705-B5DF-4371-92EC-0088B9AB2796}" srcOrd="3" destOrd="0" presId="urn:microsoft.com/office/officeart/2018/2/layout/IconCircleList"/>
    <dgm:cxn modelId="{E348B137-3764-494B-BF1D-8EB197A2054C}" type="presParOf" srcId="{B09675E5-7D2D-436E-9414-A697503D1887}" destId="{3F6E1AD3-EA0F-4EDE-9D14-6D6D3D1A02BB}" srcOrd="4" destOrd="0" presId="urn:microsoft.com/office/officeart/2018/2/layout/IconCircleList"/>
    <dgm:cxn modelId="{8DAF5BE3-4B35-4CC1-892A-1F2C27C8A214}" type="presParOf" srcId="{3F6E1AD3-EA0F-4EDE-9D14-6D6D3D1A02BB}" destId="{32CAC30B-0F47-413C-B1FF-48B49794F97A}" srcOrd="0" destOrd="0" presId="urn:microsoft.com/office/officeart/2018/2/layout/IconCircleList"/>
    <dgm:cxn modelId="{9F097E1E-812F-4F1A-9E9F-2C52E830A349}" type="presParOf" srcId="{3F6E1AD3-EA0F-4EDE-9D14-6D6D3D1A02BB}" destId="{A1B9616E-A337-4A72-9B6E-8888D92289D0}" srcOrd="1" destOrd="0" presId="urn:microsoft.com/office/officeart/2018/2/layout/IconCircleList"/>
    <dgm:cxn modelId="{2D4A7D28-2FCC-4B02-B575-C7B664A6B0B0}" type="presParOf" srcId="{3F6E1AD3-EA0F-4EDE-9D14-6D6D3D1A02BB}" destId="{2A3B99A7-1EDD-4397-B773-035761374158}" srcOrd="2" destOrd="0" presId="urn:microsoft.com/office/officeart/2018/2/layout/IconCircleList"/>
    <dgm:cxn modelId="{484CE84F-8C50-47B4-B4F5-BB8EE43E98BF}" type="presParOf" srcId="{3F6E1AD3-EA0F-4EDE-9D14-6D6D3D1A02BB}" destId="{D06C4F6C-BC5C-4BEE-B339-049B198576E8}" srcOrd="3" destOrd="0" presId="urn:microsoft.com/office/officeart/2018/2/layout/IconCircleList"/>
    <dgm:cxn modelId="{B3FDBCCA-81DC-42D5-88BD-EB59B04A9B30}" type="presParOf" srcId="{B09675E5-7D2D-436E-9414-A697503D1887}" destId="{58C045CC-5B59-4CE0-9D8D-D493C44812FF}" srcOrd="5" destOrd="0" presId="urn:microsoft.com/office/officeart/2018/2/layout/IconCircleList"/>
    <dgm:cxn modelId="{D6A5263B-275B-4E1D-98C2-1FC917D66A56}" type="presParOf" srcId="{B09675E5-7D2D-436E-9414-A697503D1887}" destId="{DEB64DCA-A88C-4973-848E-56F59763F3A2}" srcOrd="6" destOrd="0" presId="urn:microsoft.com/office/officeart/2018/2/layout/IconCircleList"/>
    <dgm:cxn modelId="{1060919D-FEEA-4975-B5FE-9233C42EF197}" type="presParOf" srcId="{DEB64DCA-A88C-4973-848E-56F59763F3A2}" destId="{25F1246A-0294-4079-AD26-7EE25A3B6187}" srcOrd="0" destOrd="0" presId="urn:microsoft.com/office/officeart/2018/2/layout/IconCircleList"/>
    <dgm:cxn modelId="{3CAB9EAA-ADD7-49B4-A758-6FF36687338A}" type="presParOf" srcId="{DEB64DCA-A88C-4973-848E-56F59763F3A2}" destId="{6191419D-500D-4BF4-8DC8-830481422378}" srcOrd="1" destOrd="0" presId="urn:microsoft.com/office/officeart/2018/2/layout/IconCircleList"/>
    <dgm:cxn modelId="{243F9E56-0A23-4287-8C99-8F01BFD3A371}" type="presParOf" srcId="{DEB64DCA-A88C-4973-848E-56F59763F3A2}" destId="{4C1DEE5B-CD05-4FEA-851A-33D97E947434}" srcOrd="2" destOrd="0" presId="urn:microsoft.com/office/officeart/2018/2/layout/IconCircleList"/>
    <dgm:cxn modelId="{A7012A0C-81DC-4754-B1D7-8F9EEC1541C8}" type="presParOf" srcId="{DEB64DCA-A88C-4973-848E-56F59763F3A2}" destId="{5B99AAB9-73FE-489D-9313-2300011A7F3E}" srcOrd="3" destOrd="0" presId="urn:microsoft.com/office/officeart/2018/2/layout/IconCircleList"/>
    <dgm:cxn modelId="{8229E851-C701-46A5-A0C4-81F8B050F19A}" type="presParOf" srcId="{B09675E5-7D2D-436E-9414-A697503D1887}" destId="{75FF1364-7340-471A-A7DA-FA38FDC4639D}" srcOrd="7" destOrd="0" presId="urn:microsoft.com/office/officeart/2018/2/layout/IconCircleList"/>
    <dgm:cxn modelId="{4043386B-0FC8-48F6-B22B-2467D4F68851}" type="presParOf" srcId="{B09675E5-7D2D-436E-9414-A697503D1887}" destId="{9345B960-2311-44F1-8B0C-0762153050B9}" srcOrd="8" destOrd="0" presId="urn:microsoft.com/office/officeart/2018/2/layout/IconCircleList"/>
    <dgm:cxn modelId="{F1A09F86-4744-4586-8D4E-E0D9FDCD3874}" type="presParOf" srcId="{9345B960-2311-44F1-8B0C-0762153050B9}" destId="{CCAA599D-A065-4A66-9BF5-97044D55E9DC}" srcOrd="0" destOrd="0" presId="urn:microsoft.com/office/officeart/2018/2/layout/IconCircleList"/>
    <dgm:cxn modelId="{E6D87D91-903A-4FF4-8F8A-4A3221A7C2BB}" type="presParOf" srcId="{9345B960-2311-44F1-8B0C-0762153050B9}" destId="{D0277A40-108D-4BC8-9B39-E3F50C368A13}" srcOrd="1" destOrd="0" presId="urn:microsoft.com/office/officeart/2018/2/layout/IconCircleList"/>
    <dgm:cxn modelId="{F053C89D-EAF5-4133-8499-750107A69D6E}" type="presParOf" srcId="{9345B960-2311-44F1-8B0C-0762153050B9}" destId="{E97B06C7-CE40-4D82-A4F1-59030C2E323F}" srcOrd="2" destOrd="0" presId="urn:microsoft.com/office/officeart/2018/2/layout/IconCircleList"/>
    <dgm:cxn modelId="{3151C93C-2BB9-4020-90EA-D654F98FF253}" type="presParOf" srcId="{9345B960-2311-44F1-8B0C-0762153050B9}" destId="{669B80AA-3360-4CA5-A925-CD785BD54553}" srcOrd="3" destOrd="0" presId="urn:microsoft.com/office/officeart/2018/2/layout/IconCircleList"/>
    <dgm:cxn modelId="{26BF31E2-3203-4E40-90B5-76F86FF680F3}" type="presParOf" srcId="{B09675E5-7D2D-436E-9414-A697503D1887}" destId="{8576668D-CC02-46A1-B800-972DF152C65D}" srcOrd="9" destOrd="0" presId="urn:microsoft.com/office/officeart/2018/2/layout/IconCircleList"/>
    <dgm:cxn modelId="{8F84CA38-C149-4CD6-879A-66D8D6CAA3A3}" type="presParOf" srcId="{B09675E5-7D2D-436E-9414-A697503D1887}" destId="{0D244A02-6DEF-453D-9957-17D7ED5A7B51}" srcOrd="10" destOrd="0" presId="urn:microsoft.com/office/officeart/2018/2/layout/IconCircleList"/>
    <dgm:cxn modelId="{A210C8D1-3479-4813-ACE8-38154104DA6E}" type="presParOf" srcId="{0D244A02-6DEF-453D-9957-17D7ED5A7B51}" destId="{046907E9-2F9C-4DC3-97BE-7DAC72D1C4F2}" srcOrd="0" destOrd="0" presId="urn:microsoft.com/office/officeart/2018/2/layout/IconCircleList"/>
    <dgm:cxn modelId="{943BD867-DC9F-46EF-A9C3-6A0DD066DA01}" type="presParOf" srcId="{0D244A02-6DEF-453D-9957-17D7ED5A7B51}" destId="{6081DA24-6F49-46BF-92D6-8DED6636C6A1}" srcOrd="1" destOrd="0" presId="urn:microsoft.com/office/officeart/2018/2/layout/IconCircleList"/>
    <dgm:cxn modelId="{A5053F57-2289-4B26-AECF-ADC807E58E44}" type="presParOf" srcId="{0D244A02-6DEF-453D-9957-17D7ED5A7B51}" destId="{C9221BB1-9967-4E53-8299-C682B7A925D7}" srcOrd="2" destOrd="0" presId="urn:microsoft.com/office/officeart/2018/2/layout/IconCircleList"/>
    <dgm:cxn modelId="{1A80C389-CC23-4D42-8DE6-366C1BB879B4}" type="presParOf" srcId="{0D244A02-6DEF-453D-9957-17D7ED5A7B51}" destId="{4F5C0A79-7D30-47AD-AFAE-81EDFB23AA9D}"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534CEB-282F-4C48-B644-0B6F937057DE}">
      <dsp:nvSpPr>
        <dsp:cNvPr id="0" name=""/>
        <dsp:cNvSpPr/>
      </dsp:nvSpPr>
      <dsp:spPr>
        <a:xfrm>
          <a:off x="150304" y="502237"/>
          <a:ext cx="910537" cy="910537"/>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F0FD327-8287-43FC-B83A-D78730A22A43}">
      <dsp:nvSpPr>
        <dsp:cNvPr id="0" name=""/>
        <dsp:cNvSpPr/>
      </dsp:nvSpPr>
      <dsp:spPr>
        <a:xfrm>
          <a:off x="341517" y="693449"/>
          <a:ext cx="528112" cy="528112"/>
        </a:xfrm>
        <a:prstGeom prst="rect">
          <a:avLst/>
        </a:prstGeom>
        <a:blipFill>
          <a:blip xmlns:r="http://schemas.openxmlformats.org/officeDocument/2006/relationships" r:embed="rId1" cstate="hq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3DC2354-9283-4EDE-BF80-30C9E3D62722}">
      <dsp:nvSpPr>
        <dsp:cNvPr id="0" name=""/>
        <dsp:cNvSpPr/>
      </dsp:nvSpPr>
      <dsp:spPr>
        <a:xfrm>
          <a:off x="1255957" y="502237"/>
          <a:ext cx="2146268" cy="9105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l" defTabSz="577850">
            <a:lnSpc>
              <a:spcPct val="100000"/>
            </a:lnSpc>
            <a:spcBef>
              <a:spcPct val="0"/>
            </a:spcBef>
            <a:spcAft>
              <a:spcPct val="35000"/>
            </a:spcAft>
          </a:pPr>
          <a:r>
            <a:rPr lang="it-IT" sz="1300" kern="1200" dirty="0">
              <a:solidFill>
                <a:schemeClr val="bg2">
                  <a:lumMod val="50000"/>
                </a:schemeClr>
              </a:solidFill>
            </a:rPr>
            <a:t>- Fare innovazione </a:t>
          </a:r>
          <a:r>
            <a:rPr lang="it-IT" sz="1300" kern="1200" dirty="0" err="1">
              <a:solidFill>
                <a:schemeClr val="bg2">
                  <a:lumMod val="50000"/>
                </a:schemeClr>
              </a:solidFill>
            </a:rPr>
            <a:t>e’</a:t>
          </a:r>
          <a:r>
            <a:rPr lang="it-IT" sz="1300" kern="1200" dirty="0">
              <a:solidFill>
                <a:schemeClr val="bg2">
                  <a:lumMod val="50000"/>
                </a:schemeClr>
              </a:solidFill>
            </a:rPr>
            <a:t> una condizione necessaria per crescere e competere</a:t>
          </a:r>
          <a:endParaRPr lang="en-US" sz="1300" kern="1200" dirty="0">
            <a:solidFill>
              <a:schemeClr val="bg2">
                <a:lumMod val="50000"/>
              </a:schemeClr>
            </a:solidFill>
          </a:endParaRPr>
        </a:p>
      </dsp:txBody>
      <dsp:txXfrm>
        <a:off x="1255957" y="502237"/>
        <a:ext cx="2146268" cy="910537"/>
      </dsp:txXfrm>
    </dsp:sp>
    <dsp:sp modelId="{75A046AB-D8B5-461D-9ACE-5BAF2EBA251F}">
      <dsp:nvSpPr>
        <dsp:cNvPr id="0" name=""/>
        <dsp:cNvSpPr/>
      </dsp:nvSpPr>
      <dsp:spPr>
        <a:xfrm>
          <a:off x="3776196" y="502237"/>
          <a:ext cx="910537" cy="910537"/>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F0112A5-89C1-4E86-A819-6197FC80EEE3}">
      <dsp:nvSpPr>
        <dsp:cNvPr id="0" name=""/>
        <dsp:cNvSpPr/>
      </dsp:nvSpPr>
      <dsp:spPr>
        <a:xfrm>
          <a:off x="3967409" y="693449"/>
          <a:ext cx="528112" cy="528112"/>
        </a:xfrm>
        <a:prstGeom prst="rect">
          <a:avLst/>
        </a:prstGeom>
        <a:blipFill>
          <a:blip xmlns:r="http://schemas.openxmlformats.org/officeDocument/2006/relationships" r:embed="rId3" cstate="hq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B70D77D0-9060-4D76-8309-532E7A7B31C5}">
      <dsp:nvSpPr>
        <dsp:cNvPr id="0" name=""/>
        <dsp:cNvSpPr/>
      </dsp:nvSpPr>
      <dsp:spPr>
        <a:xfrm>
          <a:off x="4881849" y="502237"/>
          <a:ext cx="2146268" cy="9105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l" defTabSz="577850">
            <a:lnSpc>
              <a:spcPct val="100000"/>
            </a:lnSpc>
            <a:spcBef>
              <a:spcPct val="0"/>
            </a:spcBef>
            <a:spcAft>
              <a:spcPct val="35000"/>
            </a:spcAft>
          </a:pPr>
          <a:r>
            <a:rPr lang="it-IT" sz="1300" kern="1200" dirty="0">
              <a:solidFill>
                <a:schemeClr val="bg2">
                  <a:lumMod val="50000"/>
                </a:schemeClr>
              </a:solidFill>
            </a:rPr>
            <a:t>- Il digitale </a:t>
          </a:r>
          <a:r>
            <a:rPr lang="it-IT" sz="1300" kern="1200" dirty="0" err="1">
              <a:solidFill>
                <a:schemeClr val="bg2">
                  <a:lumMod val="50000"/>
                </a:schemeClr>
              </a:solidFill>
            </a:rPr>
            <a:t>e’il</a:t>
          </a:r>
          <a:r>
            <a:rPr lang="it-IT" sz="1300" kern="1200" dirty="0">
              <a:solidFill>
                <a:schemeClr val="bg2">
                  <a:lumMod val="50000"/>
                </a:schemeClr>
              </a:solidFill>
            </a:rPr>
            <a:t> </a:t>
          </a:r>
          <a:r>
            <a:rPr lang="it-IT" sz="1300" kern="1200" dirty="0" err="1">
              <a:solidFill>
                <a:schemeClr val="bg2">
                  <a:lumMod val="50000"/>
                </a:schemeClr>
              </a:solidFill>
            </a:rPr>
            <a:t>layer</a:t>
          </a:r>
          <a:r>
            <a:rPr lang="it-IT" sz="1300" kern="1200" dirty="0">
              <a:solidFill>
                <a:schemeClr val="bg2">
                  <a:lumMod val="50000"/>
                </a:schemeClr>
              </a:solidFill>
            </a:rPr>
            <a:t> tecnologico che favorisce l’innovazione, genera impatto ed efficienza </a:t>
          </a:r>
          <a:endParaRPr lang="en-US" sz="1300" kern="1200" dirty="0">
            <a:solidFill>
              <a:schemeClr val="bg2">
                <a:lumMod val="50000"/>
              </a:schemeClr>
            </a:solidFill>
          </a:endParaRPr>
        </a:p>
      </dsp:txBody>
      <dsp:txXfrm>
        <a:off x="4881849" y="502237"/>
        <a:ext cx="2146268" cy="910537"/>
      </dsp:txXfrm>
    </dsp:sp>
    <dsp:sp modelId="{32CAC30B-0F47-413C-B1FF-48B49794F97A}">
      <dsp:nvSpPr>
        <dsp:cNvPr id="0" name=""/>
        <dsp:cNvSpPr/>
      </dsp:nvSpPr>
      <dsp:spPr>
        <a:xfrm>
          <a:off x="7402088" y="502237"/>
          <a:ext cx="910537" cy="910537"/>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1B9616E-A337-4A72-9B6E-8888D92289D0}">
      <dsp:nvSpPr>
        <dsp:cNvPr id="0" name=""/>
        <dsp:cNvSpPr/>
      </dsp:nvSpPr>
      <dsp:spPr>
        <a:xfrm>
          <a:off x="7593301" y="693449"/>
          <a:ext cx="528112" cy="528112"/>
        </a:xfrm>
        <a:prstGeom prst="rect">
          <a:avLst/>
        </a:prstGeom>
        <a:blipFill>
          <a:blip xmlns:r="http://schemas.openxmlformats.org/officeDocument/2006/relationships" r:embed="rId5" cstate="hq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06C4F6C-BC5C-4BEE-B339-049B198576E8}">
      <dsp:nvSpPr>
        <dsp:cNvPr id="0" name=""/>
        <dsp:cNvSpPr/>
      </dsp:nvSpPr>
      <dsp:spPr>
        <a:xfrm>
          <a:off x="8416686" y="502237"/>
          <a:ext cx="2328378" cy="9105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l" defTabSz="577850">
            <a:lnSpc>
              <a:spcPct val="100000"/>
            </a:lnSpc>
            <a:spcBef>
              <a:spcPct val="0"/>
            </a:spcBef>
            <a:spcAft>
              <a:spcPct val="35000"/>
            </a:spcAft>
          </a:pPr>
          <a:r>
            <a:rPr lang="it-IT" sz="1300" kern="1200" dirty="0">
              <a:solidFill>
                <a:schemeClr val="bg2">
                  <a:lumMod val="50000"/>
                </a:schemeClr>
              </a:solidFill>
            </a:rPr>
            <a:t>- L’innovazione nasce dalla collaborazione di competenze multidisciplinari in sinergia. </a:t>
          </a:r>
          <a:endParaRPr lang="en-US" sz="1300" kern="1200" dirty="0">
            <a:solidFill>
              <a:schemeClr val="bg2">
                <a:lumMod val="50000"/>
              </a:schemeClr>
            </a:solidFill>
          </a:endParaRPr>
        </a:p>
      </dsp:txBody>
      <dsp:txXfrm>
        <a:off x="8416686" y="502237"/>
        <a:ext cx="2328378" cy="910537"/>
      </dsp:txXfrm>
    </dsp:sp>
    <dsp:sp modelId="{25F1246A-0294-4079-AD26-7EE25A3B6187}">
      <dsp:nvSpPr>
        <dsp:cNvPr id="0" name=""/>
        <dsp:cNvSpPr/>
      </dsp:nvSpPr>
      <dsp:spPr>
        <a:xfrm>
          <a:off x="150304" y="1991502"/>
          <a:ext cx="910537" cy="910537"/>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191419D-500D-4BF4-8DC8-830481422378}">
      <dsp:nvSpPr>
        <dsp:cNvPr id="0" name=""/>
        <dsp:cNvSpPr/>
      </dsp:nvSpPr>
      <dsp:spPr>
        <a:xfrm>
          <a:off x="341517" y="2182715"/>
          <a:ext cx="528112" cy="528112"/>
        </a:xfrm>
        <a:prstGeom prst="rect">
          <a:avLst/>
        </a:prstGeom>
        <a:blipFill>
          <a:blip xmlns:r="http://schemas.openxmlformats.org/officeDocument/2006/relationships" r:embed="rId7" cstate="hqprint">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5B99AAB9-73FE-489D-9313-2300011A7F3E}">
      <dsp:nvSpPr>
        <dsp:cNvPr id="0" name=""/>
        <dsp:cNvSpPr/>
      </dsp:nvSpPr>
      <dsp:spPr>
        <a:xfrm>
          <a:off x="1255957" y="1991502"/>
          <a:ext cx="2146268" cy="9105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l" defTabSz="577850">
            <a:lnSpc>
              <a:spcPct val="100000"/>
            </a:lnSpc>
            <a:spcBef>
              <a:spcPct val="0"/>
            </a:spcBef>
            <a:spcAft>
              <a:spcPct val="35000"/>
            </a:spcAft>
          </a:pPr>
          <a:r>
            <a:rPr lang="it-IT" sz="1300" kern="1200" dirty="0">
              <a:solidFill>
                <a:schemeClr val="bg2">
                  <a:lumMod val="50000"/>
                </a:schemeClr>
              </a:solidFill>
            </a:rPr>
            <a:t>- L’innovazione deve essere possibilmente scalabile.</a:t>
          </a:r>
          <a:endParaRPr lang="en-US" sz="1300" kern="1200" dirty="0">
            <a:solidFill>
              <a:schemeClr val="bg2">
                <a:lumMod val="50000"/>
              </a:schemeClr>
            </a:solidFill>
          </a:endParaRPr>
        </a:p>
      </dsp:txBody>
      <dsp:txXfrm>
        <a:off x="1255957" y="1991502"/>
        <a:ext cx="2146268" cy="910537"/>
      </dsp:txXfrm>
    </dsp:sp>
    <dsp:sp modelId="{CCAA599D-A065-4A66-9BF5-97044D55E9DC}">
      <dsp:nvSpPr>
        <dsp:cNvPr id="0" name=""/>
        <dsp:cNvSpPr/>
      </dsp:nvSpPr>
      <dsp:spPr>
        <a:xfrm>
          <a:off x="3776196" y="1991502"/>
          <a:ext cx="910537" cy="910537"/>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0277A40-108D-4BC8-9B39-E3F50C368A13}">
      <dsp:nvSpPr>
        <dsp:cNvPr id="0" name=""/>
        <dsp:cNvSpPr/>
      </dsp:nvSpPr>
      <dsp:spPr>
        <a:xfrm>
          <a:off x="3967409" y="2182715"/>
          <a:ext cx="528112" cy="528112"/>
        </a:xfrm>
        <a:prstGeom prst="rect">
          <a:avLst/>
        </a:prstGeom>
        <a:solidFill>
          <a:schemeClr val="accent6">
            <a:hueOff val="0"/>
            <a:satOff val="0"/>
            <a:lumOff val="0"/>
            <a:alphaOff val="0"/>
          </a:schemeClr>
        </a:solid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69B80AA-3360-4CA5-A925-CD785BD54553}">
      <dsp:nvSpPr>
        <dsp:cNvPr id="0" name=""/>
        <dsp:cNvSpPr/>
      </dsp:nvSpPr>
      <dsp:spPr>
        <a:xfrm>
          <a:off x="4881849" y="1991502"/>
          <a:ext cx="2146268" cy="9105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l" defTabSz="577850">
            <a:lnSpc>
              <a:spcPct val="100000"/>
            </a:lnSpc>
            <a:spcBef>
              <a:spcPct val="0"/>
            </a:spcBef>
            <a:spcAft>
              <a:spcPct val="35000"/>
            </a:spcAft>
          </a:pPr>
          <a:r>
            <a:rPr lang="it-IT" sz="1300" kern="1200">
              <a:solidFill>
                <a:schemeClr val="bg2">
                  <a:lumMod val="50000"/>
                </a:schemeClr>
              </a:solidFill>
            </a:rPr>
            <a:t>- L’Innovazione deve essere inclusiva, alla portata di tutti ed utile.</a:t>
          </a:r>
          <a:endParaRPr lang="en-US" sz="1300" kern="1200">
            <a:solidFill>
              <a:schemeClr val="bg2">
                <a:lumMod val="50000"/>
              </a:schemeClr>
            </a:solidFill>
          </a:endParaRPr>
        </a:p>
      </dsp:txBody>
      <dsp:txXfrm>
        <a:off x="4881849" y="1991502"/>
        <a:ext cx="2146268" cy="910537"/>
      </dsp:txXfrm>
    </dsp:sp>
    <dsp:sp modelId="{046907E9-2F9C-4DC3-97BE-7DAC72D1C4F2}">
      <dsp:nvSpPr>
        <dsp:cNvPr id="0" name=""/>
        <dsp:cNvSpPr/>
      </dsp:nvSpPr>
      <dsp:spPr>
        <a:xfrm>
          <a:off x="7402088" y="1991502"/>
          <a:ext cx="910537" cy="910537"/>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081DA24-6F49-46BF-92D6-8DED6636C6A1}">
      <dsp:nvSpPr>
        <dsp:cNvPr id="0" name=""/>
        <dsp:cNvSpPr/>
      </dsp:nvSpPr>
      <dsp:spPr>
        <a:xfrm>
          <a:off x="7593301" y="2182715"/>
          <a:ext cx="528112" cy="528112"/>
        </a:xfrm>
        <a:prstGeom prst="rect">
          <a:avLst/>
        </a:prstGeom>
        <a:blipFill>
          <a:blip xmlns:r="http://schemas.openxmlformats.org/officeDocument/2006/relationships" r:embed="rId9" cstate="hqprint">
            <a:extLst>
              <a:ext uri="{28A0092B-C50C-407E-A947-70E740481C1C}">
                <a14:useLocalDpi xmlns:a14="http://schemas.microsoft.com/office/drawing/2010/main" val="0"/>
              </a:ext>
              <a:ext uri="{96DAC541-7B7A-43D3-8B79-37D633B846F1}">
                <asvg:svgBlip xmlns:asvg="http://schemas.microsoft.com/office/drawing/2016/SVG/main" xmlns="" r:embed="rId10"/>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F5C0A79-7D30-47AD-AFAE-81EDFB23AA9D}">
      <dsp:nvSpPr>
        <dsp:cNvPr id="0" name=""/>
        <dsp:cNvSpPr/>
      </dsp:nvSpPr>
      <dsp:spPr>
        <a:xfrm>
          <a:off x="8507742" y="1991502"/>
          <a:ext cx="2146268" cy="9105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l" defTabSz="577850">
            <a:lnSpc>
              <a:spcPct val="100000"/>
            </a:lnSpc>
            <a:spcBef>
              <a:spcPct val="0"/>
            </a:spcBef>
            <a:spcAft>
              <a:spcPct val="35000"/>
            </a:spcAft>
          </a:pPr>
          <a:r>
            <a:rPr lang="it-IT" sz="1300" kern="1200" dirty="0">
              <a:solidFill>
                <a:schemeClr val="bg2">
                  <a:lumMod val="50000"/>
                </a:schemeClr>
              </a:solidFill>
            </a:rPr>
            <a:t>- L’Innovazione deve essere sostenibile e generare impatto sociale.</a:t>
          </a:r>
          <a:endParaRPr lang="en-US" sz="1300" kern="1200" dirty="0">
            <a:solidFill>
              <a:schemeClr val="bg2">
                <a:lumMod val="50000"/>
              </a:schemeClr>
            </a:solidFill>
          </a:endParaRPr>
        </a:p>
      </dsp:txBody>
      <dsp:txXfrm>
        <a:off x="8507742" y="1991502"/>
        <a:ext cx="2146268" cy="910537"/>
      </dsp:txXfrm>
    </dsp:sp>
  </dsp:spTree>
</dsp:drawing>
</file>

<file path=ppt/diagrams/layout1.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xmlns="">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88B4EC47-EDD1-47E1-826E-EC0DF94B68B5}"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3C666F-19A1-43E4-89E1-1BDF303CA978}" type="slidenum">
              <a:rPr lang="en-US" smtClean="0"/>
              <a:t>‹N›</a:t>
            </a:fld>
            <a:endParaRPr lang="en-US"/>
          </a:p>
        </p:txBody>
      </p:sp>
    </p:spTree>
    <p:extLst>
      <p:ext uri="{BB962C8B-B14F-4D97-AF65-F5344CB8AC3E}">
        <p14:creationId xmlns:p14="http://schemas.microsoft.com/office/powerpoint/2010/main" val="1011519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8B4EC47-EDD1-47E1-826E-EC0DF94B68B5}" type="datetimeFigureOut">
              <a:rPr lang="en-US" smtClean="0"/>
              <a:t>11/8/2023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3C666F-19A1-43E4-89E1-1BDF303CA978}" type="slidenum">
              <a:rPr lang="en-US" smtClean="0"/>
              <a:t>‹N›</a:t>
            </a:fld>
            <a:endParaRPr lang="en-US"/>
          </a:p>
        </p:txBody>
      </p:sp>
    </p:spTree>
    <p:extLst>
      <p:ext uri="{BB962C8B-B14F-4D97-AF65-F5344CB8AC3E}">
        <p14:creationId xmlns:p14="http://schemas.microsoft.com/office/powerpoint/2010/main" val="2084542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it-IT"/>
              <a:t>Fare clic per modificare lo stile del titolo dello schema</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8B4EC47-EDD1-47E1-826E-EC0DF94B68B5}"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3C666F-19A1-43E4-89E1-1BDF303CA978}" type="slidenum">
              <a:rPr lang="en-US" smtClean="0"/>
              <a:t>‹N›</a:t>
            </a:fld>
            <a:endParaRPr lang="en-US"/>
          </a:p>
        </p:txBody>
      </p:sp>
    </p:spTree>
    <p:extLst>
      <p:ext uri="{BB962C8B-B14F-4D97-AF65-F5344CB8AC3E}">
        <p14:creationId xmlns:p14="http://schemas.microsoft.com/office/powerpoint/2010/main" val="23780760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it-IT"/>
              <a:t>Fare clic per modificare lo stile del titolo dello schema</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it-IT"/>
              <a:t>Fare clic per modificare gli stili del testo dello schema</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8B4EC47-EDD1-47E1-826E-EC0DF94B68B5}"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3C666F-19A1-43E4-89E1-1BDF303CA978}" type="slidenum">
              <a:rPr lang="en-US" smtClean="0"/>
              <a:t>‹N›</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6794757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8B4EC47-EDD1-47E1-826E-EC0DF94B68B5}"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3C666F-19A1-43E4-89E1-1BDF303CA978}" type="slidenum">
              <a:rPr lang="en-US" smtClean="0"/>
              <a:t>‹N›</a:t>
            </a:fld>
            <a:endParaRPr lang="en-US"/>
          </a:p>
        </p:txBody>
      </p:sp>
    </p:spTree>
    <p:extLst>
      <p:ext uri="{BB962C8B-B14F-4D97-AF65-F5344CB8AC3E}">
        <p14:creationId xmlns:p14="http://schemas.microsoft.com/office/powerpoint/2010/main" val="17010958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8B4EC47-EDD1-47E1-826E-EC0DF94B68B5}" type="datetimeFigureOut">
              <a:rPr lang="en-US" smtClean="0"/>
              <a:t>11/8/2023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3C666F-19A1-43E4-89E1-1BDF303CA978}" type="slidenum">
              <a:rPr lang="en-US" smtClean="0"/>
              <a:t>‹N›</a:t>
            </a:fld>
            <a:endParaRPr lang="en-US"/>
          </a:p>
        </p:txBody>
      </p:sp>
    </p:spTree>
    <p:extLst>
      <p:ext uri="{BB962C8B-B14F-4D97-AF65-F5344CB8AC3E}">
        <p14:creationId xmlns:p14="http://schemas.microsoft.com/office/powerpoint/2010/main" val="14578580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8B4EC47-EDD1-47E1-826E-EC0DF94B68B5}" type="datetimeFigureOut">
              <a:rPr lang="en-US" smtClean="0"/>
              <a:t>11/8/2023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3C666F-19A1-43E4-89E1-1BDF303CA978}" type="slidenum">
              <a:rPr lang="en-US" smtClean="0"/>
              <a:t>‹N›</a:t>
            </a:fld>
            <a:endParaRPr lang="en-US"/>
          </a:p>
        </p:txBody>
      </p:sp>
    </p:spTree>
    <p:extLst>
      <p:ext uri="{BB962C8B-B14F-4D97-AF65-F5344CB8AC3E}">
        <p14:creationId xmlns:p14="http://schemas.microsoft.com/office/powerpoint/2010/main" val="1591738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nchorCtr="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8B4EC47-EDD1-47E1-826E-EC0DF94B68B5}"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3C666F-19A1-43E4-89E1-1BDF303CA978}" type="slidenum">
              <a:rPr lang="en-US" smtClean="0"/>
              <a:t>‹N›</a:t>
            </a:fld>
            <a:endParaRPr lang="en-US"/>
          </a:p>
        </p:txBody>
      </p:sp>
    </p:spTree>
    <p:extLst>
      <p:ext uri="{BB962C8B-B14F-4D97-AF65-F5344CB8AC3E}">
        <p14:creationId xmlns:p14="http://schemas.microsoft.com/office/powerpoint/2010/main" val="23287525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8B4EC47-EDD1-47E1-826E-EC0DF94B68B5}"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3C666F-19A1-43E4-89E1-1BDF303CA978}" type="slidenum">
              <a:rPr lang="en-US" smtClean="0"/>
              <a:t>‹N›</a:t>
            </a:fld>
            <a:endParaRPr lang="en-US"/>
          </a:p>
        </p:txBody>
      </p:sp>
    </p:spTree>
    <p:extLst>
      <p:ext uri="{BB962C8B-B14F-4D97-AF65-F5344CB8AC3E}">
        <p14:creationId xmlns:p14="http://schemas.microsoft.com/office/powerpoint/2010/main" val="2953821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3"/>
          <p:cNvSpPr>
            <a:spLocks noGrp="1"/>
          </p:cNvSpPr>
          <p:nvPr>
            <p:ph type="dt" sz="half" idx="10"/>
          </p:nvPr>
        </p:nvSpPr>
        <p:spPr/>
        <p:txBody>
          <a:bodyPr/>
          <a:lstStyle/>
          <a:p>
            <a:fld id="{88B4EC47-EDD1-47E1-826E-EC0DF94B68B5}"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3C666F-19A1-43E4-89E1-1BDF303CA978}" type="slidenum">
              <a:rPr lang="en-US" smtClean="0"/>
              <a:t>‹N›</a:t>
            </a:fld>
            <a:endParaRPr lang="en-US"/>
          </a:p>
        </p:txBody>
      </p:sp>
      <p:pic>
        <p:nvPicPr>
          <p:cNvPr id="4" name="Immagine 3">
            <a:extLst>
              <a:ext uri="{FF2B5EF4-FFF2-40B4-BE49-F238E27FC236}">
                <a16:creationId xmlns:a16="http://schemas.microsoft.com/office/drawing/2014/main" id="{0702985B-3812-4692-833E-AE8825F94DF2}"/>
              </a:ext>
            </a:extLst>
          </p:cNvPr>
          <p:cNvPicPr>
            <a:picLocks noChangeAspect="1"/>
          </p:cNvPicPr>
          <p:nvPr userDrawn="1"/>
        </p:nvPicPr>
        <p:blipFill>
          <a:blip r:embed="rId2"/>
          <a:stretch>
            <a:fillRect/>
          </a:stretch>
        </p:blipFill>
        <p:spPr>
          <a:xfrm>
            <a:off x="9953100" y="4696873"/>
            <a:ext cx="1761490" cy="2493919"/>
          </a:xfrm>
          <a:prstGeom prst="rect">
            <a:avLst/>
          </a:prstGeom>
        </p:spPr>
      </p:pic>
    </p:spTree>
    <p:extLst>
      <p:ext uri="{BB962C8B-B14F-4D97-AF65-F5344CB8AC3E}">
        <p14:creationId xmlns:p14="http://schemas.microsoft.com/office/powerpoint/2010/main" val="3649707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8B4EC47-EDD1-47E1-826E-EC0DF94B68B5}"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3C666F-19A1-43E4-89E1-1BDF303CA978}" type="slidenum">
              <a:rPr lang="en-US" smtClean="0"/>
              <a:t>‹N›</a:t>
            </a:fld>
            <a:endParaRPr lang="en-US"/>
          </a:p>
        </p:txBody>
      </p:sp>
    </p:spTree>
    <p:extLst>
      <p:ext uri="{BB962C8B-B14F-4D97-AF65-F5344CB8AC3E}">
        <p14:creationId xmlns:p14="http://schemas.microsoft.com/office/powerpoint/2010/main" val="2648524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88B4EC47-EDD1-47E1-826E-EC0DF94B68B5}" type="datetimeFigureOut">
              <a:rPr lang="en-US" smtClean="0"/>
              <a:t>11/8/2023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3C666F-19A1-43E4-89E1-1BDF303CA978}" type="slidenum">
              <a:rPr lang="en-US" smtClean="0"/>
              <a:t>‹N›</a:t>
            </a:fld>
            <a:endParaRPr lang="en-US"/>
          </a:p>
        </p:txBody>
      </p:sp>
    </p:spTree>
    <p:extLst>
      <p:ext uri="{BB962C8B-B14F-4D97-AF65-F5344CB8AC3E}">
        <p14:creationId xmlns:p14="http://schemas.microsoft.com/office/powerpoint/2010/main" val="2450300306"/>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88B4EC47-EDD1-47E1-826E-EC0DF94B68B5}" type="datetimeFigureOut">
              <a:rPr lang="en-US" smtClean="0"/>
              <a:t>11/8/2023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3C666F-19A1-43E4-89E1-1BDF303CA978}" type="slidenum">
              <a:rPr lang="en-US" smtClean="0"/>
              <a:t>‹N›</a:t>
            </a:fld>
            <a:endParaRPr lang="en-US"/>
          </a:p>
        </p:txBody>
      </p:sp>
    </p:spTree>
    <p:extLst>
      <p:ext uri="{BB962C8B-B14F-4D97-AF65-F5344CB8AC3E}">
        <p14:creationId xmlns:p14="http://schemas.microsoft.com/office/powerpoint/2010/main" val="826734776"/>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7" name="Date Placeholder 2"/>
          <p:cNvSpPr>
            <a:spLocks noGrp="1"/>
          </p:cNvSpPr>
          <p:nvPr>
            <p:ph type="dt" sz="half" idx="10"/>
          </p:nvPr>
        </p:nvSpPr>
        <p:spPr/>
        <p:txBody>
          <a:bodyPr/>
          <a:lstStyle/>
          <a:p>
            <a:fld id="{88B4EC47-EDD1-47E1-826E-EC0DF94B68B5}" type="datetimeFigureOut">
              <a:rPr lang="en-US" smtClean="0"/>
              <a:t>11/8/2023</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C73C666F-19A1-43E4-89E1-1BDF303CA978}" type="slidenum">
              <a:rPr lang="en-US" smtClean="0"/>
              <a:t>‹N›</a:t>
            </a:fld>
            <a:endParaRPr lang="en-US"/>
          </a:p>
        </p:txBody>
      </p:sp>
    </p:spTree>
    <p:extLst>
      <p:ext uri="{BB962C8B-B14F-4D97-AF65-F5344CB8AC3E}">
        <p14:creationId xmlns:p14="http://schemas.microsoft.com/office/powerpoint/2010/main" val="3815706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8B4EC47-EDD1-47E1-826E-EC0DF94B68B5}" type="datetimeFigureOut">
              <a:rPr lang="en-US" smtClean="0"/>
              <a:t>11/8/2023</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C73C666F-19A1-43E4-89E1-1BDF303CA978}" type="slidenum">
              <a:rPr lang="en-US" smtClean="0"/>
              <a:t>‹N›</a:t>
            </a:fld>
            <a:endParaRPr lang="en-US"/>
          </a:p>
        </p:txBody>
      </p:sp>
    </p:spTree>
    <p:extLst>
      <p:ext uri="{BB962C8B-B14F-4D97-AF65-F5344CB8AC3E}">
        <p14:creationId xmlns:p14="http://schemas.microsoft.com/office/powerpoint/2010/main" val="31372229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7" name="Date Placeholder 4"/>
          <p:cNvSpPr>
            <a:spLocks noGrp="1"/>
          </p:cNvSpPr>
          <p:nvPr>
            <p:ph type="dt" sz="half" idx="10"/>
          </p:nvPr>
        </p:nvSpPr>
        <p:spPr/>
        <p:txBody>
          <a:bodyPr/>
          <a:lstStyle/>
          <a:p>
            <a:fld id="{88B4EC47-EDD1-47E1-826E-EC0DF94B68B5}" type="datetimeFigureOut">
              <a:rPr lang="en-US" smtClean="0"/>
              <a:t>11/8/2023</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C73C666F-19A1-43E4-89E1-1BDF303CA978}" type="slidenum">
              <a:rPr lang="en-US" smtClean="0"/>
              <a:t>‹N›</a:t>
            </a:fld>
            <a:endParaRPr lang="en-US"/>
          </a:p>
        </p:txBody>
      </p:sp>
    </p:spTree>
    <p:extLst>
      <p:ext uri="{BB962C8B-B14F-4D97-AF65-F5344CB8AC3E}">
        <p14:creationId xmlns:p14="http://schemas.microsoft.com/office/powerpoint/2010/main" val="3652779913"/>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8B4EC47-EDD1-47E1-826E-EC0DF94B68B5}" type="datetimeFigureOut">
              <a:rPr lang="en-US" smtClean="0"/>
              <a:t>11/8/2023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3C666F-19A1-43E4-89E1-1BDF303CA978}" type="slidenum">
              <a:rPr lang="en-US" smtClean="0"/>
              <a:t>‹N›</a:t>
            </a:fld>
            <a:endParaRPr lang="en-US"/>
          </a:p>
        </p:txBody>
      </p:sp>
    </p:spTree>
    <p:extLst>
      <p:ext uri="{BB962C8B-B14F-4D97-AF65-F5344CB8AC3E}">
        <p14:creationId xmlns:p14="http://schemas.microsoft.com/office/powerpoint/2010/main" val="2122076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8B4EC47-EDD1-47E1-826E-EC0DF94B68B5}" type="datetimeFigureOut">
              <a:rPr lang="en-US" smtClean="0"/>
              <a:t>11/8/2023</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73C666F-19A1-43E4-89E1-1BDF303CA978}" type="slidenum">
              <a:rPr lang="en-US" smtClean="0"/>
              <a:t>‹N›</a:t>
            </a:fld>
            <a:endParaRPr lang="en-US"/>
          </a:p>
        </p:txBody>
      </p:sp>
    </p:spTree>
    <p:extLst>
      <p:ext uri="{BB962C8B-B14F-4D97-AF65-F5344CB8AC3E}">
        <p14:creationId xmlns:p14="http://schemas.microsoft.com/office/powerpoint/2010/main" val="1471021487"/>
      </p:ext>
    </p:extLst>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 id="2147483912" r:id="rId12"/>
    <p:sldLayoutId id="2147483913" r:id="rId13"/>
    <p:sldLayoutId id="2147483914" r:id="rId14"/>
    <p:sldLayoutId id="2147483915" r:id="rId15"/>
    <p:sldLayoutId id="2147483916" r:id="rId16"/>
    <p:sldLayoutId id="214748391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diagramLayout" Target="../diagrams/layout1.xml"/><Relationship Id="rId7" Type="http://schemas.openxmlformats.org/officeDocument/2006/relationships/image" Target="../media/image7.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98FD6C-BDB8-48CB-A0A1-7D46786DC3EA}"/>
              </a:ext>
            </a:extLst>
          </p:cNvPr>
          <p:cNvSpPr>
            <a:spLocks noGrp="1"/>
          </p:cNvSpPr>
          <p:nvPr>
            <p:ph type="ctrTitle"/>
          </p:nvPr>
        </p:nvSpPr>
        <p:spPr/>
        <p:txBody>
          <a:bodyPr>
            <a:normAutofit/>
          </a:bodyPr>
          <a:lstStyle/>
          <a:p>
            <a:pPr>
              <a:lnSpc>
                <a:spcPct val="90000"/>
              </a:lnSpc>
            </a:pPr>
            <a:r>
              <a:rPr lang="it-IT" sz="4500" dirty="0">
                <a:solidFill>
                  <a:schemeClr val="tx1">
                    <a:lumMod val="50000"/>
                    <a:lumOff val="50000"/>
                  </a:schemeClr>
                </a:solidFill>
              </a:rPr>
              <a:t>KICK OFF BOARD INNOVAZIONE TECNOLOGICA E TRASFORMAZIONE DIGITALE</a:t>
            </a:r>
            <a:endParaRPr lang="en-US" sz="4500" dirty="0">
              <a:solidFill>
                <a:schemeClr val="tx1">
                  <a:lumMod val="50000"/>
                  <a:lumOff val="50000"/>
                </a:schemeClr>
              </a:solidFill>
            </a:endParaRPr>
          </a:p>
        </p:txBody>
      </p:sp>
      <p:pic>
        <p:nvPicPr>
          <p:cNvPr id="4" name="Immagine 3">
            <a:extLst>
              <a:ext uri="{FF2B5EF4-FFF2-40B4-BE49-F238E27FC236}">
                <a16:creationId xmlns:a16="http://schemas.microsoft.com/office/drawing/2014/main" id="{0B96118F-1ED5-42EF-A486-7E7ACC0CFA3E}"/>
              </a:ext>
            </a:extLst>
          </p:cNvPr>
          <p:cNvPicPr>
            <a:picLocks noChangeAspect="1"/>
          </p:cNvPicPr>
          <p:nvPr/>
        </p:nvPicPr>
        <p:blipFill>
          <a:blip r:embed="rId2"/>
          <a:stretch>
            <a:fillRect/>
          </a:stretch>
        </p:blipFill>
        <p:spPr>
          <a:xfrm>
            <a:off x="9331345" y="1353498"/>
            <a:ext cx="2936836" cy="4151003"/>
          </a:xfrm>
          <a:prstGeom prst="rect">
            <a:avLst/>
          </a:prstGeom>
          <a:effectLst/>
        </p:spPr>
      </p:pic>
    </p:spTree>
    <p:extLst>
      <p:ext uri="{BB962C8B-B14F-4D97-AF65-F5344CB8AC3E}">
        <p14:creationId xmlns:p14="http://schemas.microsoft.com/office/powerpoint/2010/main" val="3042069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884D64B-3FE9-4A56-A43F-CAAA48A961CF}"/>
              </a:ext>
            </a:extLst>
          </p:cNvPr>
          <p:cNvSpPr>
            <a:spLocks noGrp="1"/>
          </p:cNvSpPr>
          <p:nvPr>
            <p:ph type="title"/>
          </p:nvPr>
        </p:nvSpPr>
        <p:spPr/>
        <p:txBody>
          <a:bodyPr/>
          <a:lstStyle/>
          <a:p>
            <a:r>
              <a:rPr lang="it-IT" dirty="0">
                <a:solidFill>
                  <a:schemeClr val="tx1">
                    <a:lumMod val="50000"/>
                    <a:lumOff val="50000"/>
                  </a:schemeClr>
                </a:solidFill>
              </a:rPr>
              <a:t>AGENDA</a:t>
            </a:r>
            <a:endParaRPr lang="en-US" dirty="0">
              <a:solidFill>
                <a:schemeClr val="tx1">
                  <a:lumMod val="50000"/>
                  <a:lumOff val="50000"/>
                </a:schemeClr>
              </a:solidFill>
            </a:endParaRPr>
          </a:p>
        </p:txBody>
      </p:sp>
      <p:sp>
        <p:nvSpPr>
          <p:cNvPr id="3" name="Segnaposto contenuto 2">
            <a:extLst>
              <a:ext uri="{FF2B5EF4-FFF2-40B4-BE49-F238E27FC236}">
                <a16:creationId xmlns:a16="http://schemas.microsoft.com/office/drawing/2014/main" id="{B495F662-9AA8-4CDC-AFCD-A5E48AA31F64}"/>
              </a:ext>
            </a:extLst>
          </p:cNvPr>
          <p:cNvSpPr>
            <a:spLocks noGrp="1"/>
          </p:cNvSpPr>
          <p:nvPr>
            <p:ph idx="1"/>
          </p:nvPr>
        </p:nvSpPr>
        <p:spPr/>
        <p:txBody>
          <a:bodyPr>
            <a:normAutofit lnSpcReduction="10000"/>
          </a:bodyPr>
          <a:lstStyle/>
          <a:p>
            <a:r>
              <a:rPr lang="it-IT" dirty="0">
                <a:solidFill>
                  <a:schemeClr val="tx1">
                    <a:lumMod val="50000"/>
                    <a:lumOff val="50000"/>
                  </a:schemeClr>
                </a:solidFill>
              </a:rPr>
              <a:t>WELCOME ON BOARD E ADDRESS - SINDACO BEPPE SALA</a:t>
            </a:r>
          </a:p>
          <a:p>
            <a:r>
              <a:rPr lang="it-IT" dirty="0">
                <a:solidFill>
                  <a:schemeClr val="tx1">
                    <a:lumMod val="50000"/>
                    <a:lumOff val="50000"/>
                  </a:schemeClr>
                </a:solidFill>
              </a:rPr>
              <a:t>I COMPONENTI DEL BOARD</a:t>
            </a:r>
          </a:p>
          <a:p>
            <a:r>
              <a:rPr lang="it-IT" dirty="0">
                <a:solidFill>
                  <a:schemeClr val="tx1">
                    <a:lumMod val="50000"/>
                    <a:lumOff val="50000"/>
                  </a:schemeClr>
                </a:solidFill>
              </a:rPr>
              <a:t>PURPOSE</a:t>
            </a:r>
          </a:p>
          <a:p>
            <a:r>
              <a:rPr lang="it-IT" dirty="0">
                <a:solidFill>
                  <a:schemeClr val="tx1">
                    <a:lumMod val="50000"/>
                    <a:lumOff val="50000"/>
                  </a:schemeClr>
                </a:solidFill>
              </a:rPr>
              <a:t>OBIETTIVI E IMPEGNI DEL BOARD</a:t>
            </a:r>
          </a:p>
          <a:p>
            <a:r>
              <a:rPr lang="it-IT" dirty="0">
                <a:solidFill>
                  <a:schemeClr val="tx1">
                    <a:lumMod val="50000"/>
                    <a:lumOff val="50000"/>
                  </a:schemeClr>
                </a:solidFill>
              </a:rPr>
              <a:t>I PILLAR E IL PNRR</a:t>
            </a:r>
          </a:p>
          <a:p>
            <a:r>
              <a:rPr lang="it-IT" dirty="0">
                <a:solidFill>
                  <a:schemeClr val="tx1">
                    <a:lumMod val="50000"/>
                    <a:lumOff val="50000"/>
                  </a:schemeClr>
                </a:solidFill>
              </a:rPr>
              <a:t>ROADMAP: ALCUNI SPUNTI</a:t>
            </a:r>
          </a:p>
          <a:p>
            <a:r>
              <a:rPr lang="it-IT" dirty="0">
                <a:solidFill>
                  <a:schemeClr val="tx1">
                    <a:lumMod val="50000"/>
                    <a:lumOff val="50000"/>
                  </a:schemeClr>
                </a:solidFill>
              </a:rPr>
              <a:t>ITED RESPONSABILITA’ E DRIVER STRATEGICI</a:t>
            </a:r>
          </a:p>
          <a:p>
            <a:r>
              <a:rPr lang="it-IT" dirty="0">
                <a:solidFill>
                  <a:schemeClr val="tx1">
                    <a:lumMod val="50000"/>
                    <a:lumOff val="50000"/>
                  </a:schemeClr>
                </a:solidFill>
              </a:rPr>
              <a:t>ACTION: DA DOVE PARTIAMO?</a:t>
            </a:r>
          </a:p>
          <a:p>
            <a:r>
              <a:rPr lang="it-IT" dirty="0">
                <a:solidFill>
                  <a:schemeClr val="tx1">
                    <a:lumMod val="50000"/>
                    <a:lumOff val="50000"/>
                  </a:schemeClr>
                </a:solidFill>
              </a:rPr>
              <a:t>OPEN DISCUSSION</a:t>
            </a:r>
          </a:p>
          <a:p>
            <a:r>
              <a:rPr lang="it-IT" dirty="0">
                <a:solidFill>
                  <a:schemeClr val="tx1">
                    <a:lumMod val="50000"/>
                    <a:lumOff val="50000"/>
                  </a:schemeClr>
                </a:solidFill>
              </a:rPr>
              <a:t>PROSSIMI INCONTRI</a:t>
            </a:r>
          </a:p>
          <a:p>
            <a:endParaRPr lang="en-US" dirty="0">
              <a:solidFill>
                <a:schemeClr val="tx1">
                  <a:lumMod val="50000"/>
                  <a:lumOff val="50000"/>
                </a:schemeClr>
              </a:solidFill>
            </a:endParaRPr>
          </a:p>
        </p:txBody>
      </p:sp>
    </p:spTree>
    <p:extLst>
      <p:ext uri="{BB962C8B-B14F-4D97-AF65-F5344CB8AC3E}">
        <p14:creationId xmlns:p14="http://schemas.microsoft.com/office/powerpoint/2010/main" val="21804582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7">
            <a:extLst>
              <a:ext uri="{FF2B5EF4-FFF2-40B4-BE49-F238E27FC236}">
                <a16:creationId xmlns:a16="http://schemas.microsoft.com/office/drawing/2014/main" id="{74CD14DB-BB81-479F-A1FC-1C75640E9F8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7" name="Rectangle 9">
            <a:extLst>
              <a:ext uri="{FF2B5EF4-FFF2-40B4-BE49-F238E27FC236}">
                <a16:creationId xmlns:a16="http://schemas.microsoft.com/office/drawing/2014/main" id="{C943A91B-7CA7-4592-A975-73B1BF8C4C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18" name="Freeform 7">
            <a:extLst>
              <a:ext uri="{FF2B5EF4-FFF2-40B4-BE49-F238E27FC236}">
                <a16:creationId xmlns:a16="http://schemas.microsoft.com/office/drawing/2014/main" id="{EC471314-E46A-414B-8D91-74880E84F1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useBgFill="1">
        <p:nvSpPr>
          <p:cNvPr id="19" name="Freeform: Shape 13">
            <a:extLst>
              <a:ext uri="{FF2B5EF4-FFF2-40B4-BE49-F238E27FC236}">
                <a16:creationId xmlns:a16="http://schemas.microsoft.com/office/drawing/2014/main" id="{6A681326-1C9D-44A3-A627-3871BDAE412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txBody>
          <a:bodyPr/>
          <a:lstStyle/>
          <a:p>
            <a:endParaRPr lang="it-IT"/>
          </a:p>
        </p:txBody>
      </p:sp>
      <p:sp>
        <p:nvSpPr>
          <p:cNvPr id="2" name="Titolo 1">
            <a:extLst>
              <a:ext uri="{FF2B5EF4-FFF2-40B4-BE49-F238E27FC236}">
                <a16:creationId xmlns:a16="http://schemas.microsoft.com/office/drawing/2014/main" id="{3F384CA0-27A9-4450-932D-1859A692B0D2}"/>
              </a:ext>
            </a:extLst>
          </p:cNvPr>
          <p:cNvSpPr>
            <a:spLocks noGrp="1"/>
          </p:cNvSpPr>
          <p:nvPr>
            <p:ph type="title"/>
          </p:nvPr>
        </p:nvSpPr>
        <p:spPr>
          <a:xfrm>
            <a:off x="1103312" y="452718"/>
            <a:ext cx="8947522" cy="1400530"/>
          </a:xfrm>
        </p:spPr>
        <p:txBody>
          <a:bodyPr anchor="ctr">
            <a:normAutofit/>
          </a:bodyPr>
          <a:lstStyle/>
          <a:p>
            <a:r>
              <a:rPr lang="it-IT">
                <a:solidFill>
                  <a:srgbClr val="FFFFFF"/>
                </a:solidFill>
              </a:rPr>
              <a:t> I COMPONENTI DEL BOARD</a:t>
            </a:r>
            <a:endParaRPr lang="en-US">
              <a:solidFill>
                <a:srgbClr val="FFFFFF"/>
              </a:solidFill>
            </a:endParaRPr>
          </a:p>
        </p:txBody>
      </p:sp>
      <p:sp>
        <p:nvSpPr>
          <p:cNvPr id="3" name="Segnaposto contenuto 2">
            <a:extLst>
              <a:ext uri="{FF2B5EF4-FFF2-40B4-BE49-F238E27FC236}">
                <a16:creationId xmlns:a16="http://schemas.microsoft.com/office/drawing/2014/main" id="{9AC8D20E-4162-43D8-8B53-4D4AAF91AB50}"/>
              </a:ext>
            </a:extLst>
          </p:cNvPr>
          <p:cNvSpPr>
            <a:spLocks noGrp="1"/>
          </p:cNvSpPr>
          <p:nvPr>
            <p:ph idx="1"/>
          </p:nvPr>
        </p:nvSpPr>
        <p:spPr>
          <a:xfrm>
            <a:off x="722312" y="1729084"/>
            <a:ext cx="10498138" cy="3796051"/>
          </a:xfrm>
        </p:spPr>
        <p:txBody>
          <a:bodyPr>
            <a:noAutofit/>
          </a:bodyPr>
          <a:lstStyle/>
          <a:p>
            <a:pPr>
              <a:lnSpc>
                <a:spcPct val="90000"/>
              </a:lnSpc>
              <a:spcBef>
                <a:spcPts val="300"/>
              </a:spcBef>
            </a:pPr>
            <a:endParaRPr lang="it-IT" sz="1200" dirty="0">
              <a:solidFill>
                <a:schemeClr val="bg2">
                  <a:lumMod val="50000"/>
                </a:schemeClr>
              </a:solidFill>
            </a:endParaRPr>
          </a:p>
          <a:p>
            <a:pPr marL="0" indent="0">
              <a:lnSpc>
                <a:spcPct val="90000"/>
              </a:lnSpc>
              <a:spcBef>
                <a:spcPts val="300"/>
              </a:spcBef>
              <a:buNone/>
            </a:pPr>
            <a:endParaRPr lang="it-IT" sz="1200" dirty="0">
              <a:solidFill>
                <a:schemeClr val="bg2">
                  <a:lumMod val="50000"/>
                </a:schemeClr>
              </a:solidFill>
            </a:endParaRPr>
          </a:p>
          <a:p>
            <a:pPr>
              <a:lnSpc>
                <a:spcPct val="90000"/>
              </a:lnSpc>
              <a:spcBef>
                <a:spcPts val="300"/>
              </a:spcBef>
            </a:pPr>
            <a:endParaRPr lang="it-IT" sz="1200" dirty="0">
              <a:solidFill>
                <a:schemeClr val="bg2">
                  <a:lumMod val="50000"/>
                </a:schemeClr>
              </a:solidFill>
            </a:endParaRPr>
          </a:p>
          <a:p>
            <a:pPr>
              <a:lnSpc>
                <a:spcPct val="90000"/>
              </a:lnSpc>
              <a:spcBef>
                <a:spcPts val="300"/>
              </a:spcBef>
            </a:pPr>
            <a:r>
              <a:rPr lang="it-IT" sz="1200" b="1" dirty="0">
                <a:solidFill>
                  <a:schemeClr val="bg2">
                    <a:lumMod val="50000"/>
                  </a:schemeClr>
                </a:solidFill>
              </a:rPr>
              <a:t>-Layla Pavone</a:t>
            </a:r>
            <a:r>
              <a:rPr lang="it-IT" sz="1200" dirty="0">
                <a:solidFill>
                  <a:schemeClr val="bg2">
                    <a:lumMod val="50000"/>
                  </a:schemeClr>
                </a:solidFill>
              </a:rPr>
              <a:t> Responsabile Coordinamento Board Innovazione Tecnologica e Trasformazione Digitale </a:t>
            </a:r>
            <a:r>
              <a:rPr lang="it-IT" sz="1200">
                <a:solidFill>
                  <a:schemeClr val="bg2">
                    <a:lumMod val="50000"/>
                  </a:schemeClr>
                </a:solidFill>
              </a:rPr>
              <a:t>del Comune di Milano</a:t>
            </a:r>
            <a:endParaRPr lang="it-IT" sz="1200" dirty="0">
              <a:solidFill>
                <a:schemeClr val="bg2">
                  <a:lumMod val="50000"/>
                </a:schemeClr>
              </a:solidFill>
            </a:endParaRPr>
          </a:p>
          <a:p>
            <a:pPr>
              <a:lnSpc>
                <a:spcPct val="90000"/>
              </a:lnSpc>
              <a:spcBef>
                <a:spcPts val="300"/>
              </a:spcBef>
            </a:pPr>
            <a:endParaRPr lang="it-IT" sz="1200" dirty="0">
              <a:solidFill>
                <a:schemeClr val="bg2">
                  <a:lumMod val="50000"/>
                </a:schemeClr>
              </a:solidFill>
            </a:endParaRPr>
          </a:p>
          <a:p>
            <a:pPr>
              <a:lnSpc>
                <a:spcPct val="90000"/>
              </a:lnSpc>
              <a:spcBef>
                <a:spcPts val="300"/>
              </a:spcBef>
            </a:pPr>
            <a:r>
              <a:rPr lang="it-IT" sz="1200" dirty="0">
                <a:solidFill>
                  <a:schemeClr val="bg2">
                    <a:lumMod val="50000"/>
                  </a:schemeClr>
                </a:solidFill>
              </a:rPr>
              <a:t>-</a:t>
            </a:r>
            <a:r>
              <a:rPr lang="it-IT" sz="1200" b="1" dirty="0">
                <a:solidFill>
                  <a:schemeClr val="bg2">
                    <a:lumMod val="50000"/>
                  </a:schemeClr>
                </a:solidFill>
              </a:rPr>
              <a:t>Claudio Farina</a:t>
            </a:r>
            <a:r>
              <a:rPr lang="it-IT" sz="1200" dirty="0">
                <a:solidFill>
                  <a:schemeClr val="bg2">
                    <a:lumMod val="50000"/>
                  </a:schemeClr>
                </a:solidFill>
              </a:rPr>
              <a:t> Executive Vice </a:t>
            </a:r>
            <a:r>
              <a:rPr lang="it-IT" sz="1200" dirty="0" err="1">
                <a:solidFill>
                  <a:schemeClr val="bg2">
                    <a:lumMod val="50000"/>
                  </a:schemeClr>
                </a:solidFill>
              </a:rPr>
              <a:t>President</a:t>
            </a:r>
            <a:r>
              <a:rPr lang="it-IT" sz="1200" dirty="0">
                <a:solidFill>
                  <a:schemeClr val="bg2">
                    <a:lumMod val="50000"/>
                  </a:schemeClr>
                </a:solidFill>
              </a:rPr>
              <a:t> Digital </a:t>
            </a:r>
            <a:r>
              <a:rPr lang="it-IT" sz="1200" dirty="0" err="1">
                <a:solidFill>
                  <a:schemeClr val="bg2">
                    <a:lumMod val="50000"/>
                  </a:schemeClr>
                </a:solidFill>
              </a:rPr>
              <a:t>Transformation</a:t>
            </a:r>
            <a:r>
              <a:rPr lang="it-IT" sz="1200" dirty="0">
                <a:solidFill>
                  <a:schemeClr val="bg2">
                    <a:lumMod val="50000"/>
                  </a:schemeClr>
                </a:solidFill>
              </a:rPr>
              <a:t> &amp; Technology SNAM </a:t>
            </a:r>
          </a:p>
          <a:p>
            <a:pPr>
              <a:lnSpc>
                <a:spcPct val="90000"/>
              </a:lnSpc>
              <a:spcBef>
                <a:spcPts val="300"/>
              </a:spcBef>
            </a:pPr>
            <a:endParaRPr lang="it-IT" sz="1200" dirty="0">
              <a:solidFill>
                <a:schemeClr val="bg2">
                  <a:lumMod val="50000"/>
                </a:schemeClr>
              </a:solidFill>
            </a:endParaRPr>
          </a:p>
          <a:p>
            <a:pPr>
              <a:lnSpc>
                <a:spcPct val="90000"/>
              </a:lnSpc>
              <a:spcBef>
                <a:spcPts val="300"/>
              </a:spcBef>
            </a:pPr>
            <a:r>
              <a:rPr lang="it-IT" sz="1200" dirty="0">
                <a:solidFill>
                  <a:schemeClr val="bg2">
                    <a:lumMod val="50000"/>
                  </a:schemeClr>
                </a:solidFill>
              </a:rPr>
              <a:t>-</a:t>
            </a:r>
            <a:r>
              <a:rPr lang="it-IT" sz="1200" b="1" dirty="0">
                <a:solidFill>
                  <a:schemeClr val="bg2">
                    <a:lumMod val="50000"/>
                  </a:schemeClr>
                </a:solidFill>
              </a:rPr>
              <a:t>Donatella Sciuto</a:t>
            </a:r>
            <a:r>
              <a:rPr lang="it-IT" sz="1200" dirty="0">
                <a:solidFill>
                  <a:schemeClr val="bg2">
                    <a:lumMod val="50000"/>
                  </a:schemeClr>
                </a:solidFill>
              </a:rPr>
              <a:t> Prorettore Vicario Politecnico di Milano</a:t>
            </a:r>
          </a:p>
          <a:p>
            <a:pPr>
              <a:lnSpc>
                <a:spcPct val="90000"/>
              </a:lnSpc>
              <a:spcBef>
                <a:spcPts val="300"/>
              </a:spcBef>
            </a:pPr>
            <a:endParaRPr lang="it-IT" sz="1200" dirty="0">
              <a:solidFill>
                <a:schemeClr val="bg2">
                  <a:lumMod val="50000"/>
                </a:schemeClr>
              </a:solidFill>
            </a:endParaRPr>
          </a:p>
          <a:p>
            <a:pPr>
              <a:lnSpc>
                <a:spcPct val="90000"/>
              </a:lnSpc>
              <a:spcBef>
                <a:spcPts val="300"/>
              </a:spcBef>
            </a:pPr>
            <a:r>
              <a:rPr lang="it-IT" sz="1200" dirty="0">
                <a:solidFill>
                  <a:schemeClr val="bg2">
                    <a:lumMod val="50000"/>
                  </a:schemeClr>
                </a:solidFill>
              </a:rPr>
              <a:t>-</a:t>
            </a:r>
            <a:r>
              <a:rPr lang="it-IT" sz="1200" b="1" dirty="0">
                <a:solidFill>
                  <a:schemeClr val="bg2">
                    <a:lumMod val="50000"/>
                  </a:schemeClr>
                </a:solidFill>
              </a:rPr>
              <a:t>Gioia Ghezzi</a:t>
            </a:r>
            <a:r>
              <a:rPr lang="it-IT" sz="1200" dirty="0">
                <a:solidFill>
                  <a:schemeClr val="bg2">
                    <a:lumMod val="50000"/>
                  </a:schemeClr>
                </a:solidFill>
              </a:rPr>
              <a:t> Presidente ATM e Presidente Milano Smart City Alliance (Assolombarda)</a:t>
            </a:r>
          </a:p>
          <a:p>
            <a:pPr>
              <a:lnSpc>
                <a:spcPct val="90000"/>
              </a:lnSpc>
              <a:spcBef>
                <a:spcPts val="300"/>
              </a:spcBef>
            </a:pPr>
            <a:endParaRPr lang="it-IT" sz="1200" dirty="0">
              <a:solidFill>
                <a:schemeClr val="bg2">
                  <a:lumMod val="50000"/>
                </a:schemeClr>
              </a:solidFill>
            </a:endParaRPr>
          </a:p>
          <a:p>
            <a:pPr>
              <a:lnSpc>
                <a:spcPct val="90000"/>
              </a:lnSpc>
              <a:spcBef>
                <a:spcPts val="300"/>
              </a:spcBef>
            </a:pPr>
            <a:r>
              <a:rPr lang="it-IT" sz="1200" dirty="0">
                <a:solidFill>
                  <a:schemeClr val="bg2">
                    <a:lumMod val="50000"/>
                  </a:schemeClr>
                </a:solidFill>
              </a:rPr>
              <a:t>-</a:t>
            </a:r>
            <a:r>
              <a:rPr lang="it-IT" sz="1200" b="1" dirty="0">
                <a:solidFill>
                  <a:schemeClr val="bg2">
                    <a:lumMod val="50000"/>
                  </a:schemeClr>
                </a:solidFill>
              </a:rPr>
              <a:t>Guido Arnone</a:t>
            </a:r>
            <a:r>
              <a:rPr lang="it-IT" sz="1200" dirty="0">
                <a:solidFill>
                  <a:schemeClr val="bg2">
                    <a:lumMod val="50000"/>
                  </a:schemeClr>
                </a:solidFill>
              </a:rPr>
              <a:t> Direttore </a:t>
            </a:r>
            <a:r>
              <a:rPr lang="it-IT" sz="1200" dirty="0" err="1">
                <a:solidFill>
                  <a:schemeClr val="bg2">
                    <a:lumMod val="50000"/>
                  </a:schemeClr>
                </a:solidFill>
              </a:rPr>
              <a:t>ITeD</a:t>
            </a:r>
            <a:r>
              <a:rPr lang="it-IT" sz="1200" dirty="0">
                <a:solidFill>
                  <a:schemeClr val="bg2">
                    <a:lumMod val="50000"/>
                  </a:schemeClr>
                </a:solidFill>
              </a:rPr>
              <a:t> Innovazione Tecnologica e Digitale</a:t>
            </a:r>
          </a:p>
          <a:p>
            <a:pPr>
              <a:lnSpc>
                <a:spcPct val="90000"/>
              </a:lnSpc>
              <a:spcBef>
                <a:spcPts val="300"/>
              </a:spcBef>
            </a:pPr>
            <a:endParaRPr lang="it-IT" sz="1200" b="1" dirty="0">
              <a:solidFill>
                <a:schemeClr val="bg2">
                  <a:lumMod val="50000"/>
                </a:schemeClr>
              </a:solidFill>
            </a:endParaRPr>
          </a:p>
          <a:p>
            <a:pPr>
              <a:lnSpc>
                <a:spcPct val="90000"/>
              </a:lnSpc>
              <a:spcBef>
                <a:spcPts val="300"/>
              </a:spcBef>
            </a:pPr>
            <a:r>
              <a:rPr lang="it-IT" sz="1200" dirty="0">
                <a:solidFill>
                  <a:schemeClr val="bg2">
                    <a:lumMod val="50000"/>
                  </a:schemeClr>
                </a:solidFill>
              </a:rPr>
              <a:t>-</a:t>
            </a:r>
            <a:r>
              <a:rPr lang="it-IT" sz="1200" b="1" dirty="0">
                <a:solidFill>
                  <a:schemeClr val="bg2">
                    <a:lumMod val="50000"/>
                  </a:schemeClr>
                </a:solidFill>
              </a:rPr>
              <a:t>Gianna Martinengo</a:t>
            </a:r>
            <a:r>
              <a:rPr lang="it-IT" sz="1200" dirty="0">
                <a:solidFill>
                  <a:schemeClr val="bg2">
                    <a:lumMod val="50000"/>
                  </a:schemeClr>
                </a:solidFill>
              </a:rPr>
              <a:t> CEO di </a:t>
            </a:r>
            <a:r>
              <a:rPr lang="it-IT" sz="1200" dirty="0" err="1">
                <a:solidFill>
                  <a:schemeClr val="bg2">
                    <a:lumMod val="50000"/>
                  </a:schemeClr>
                </a:solidFill>
              </a:rPr>
              <a:t>Didael</a:t>
            </a:r>
            <a:r>
              <a:rPr lang="it-IT" sz="1200" dirty="0">
                <a:solidFill>
                  <a:schemeClr val="bg2">
                    <a:lumMod val="50000"/>
                  </a:schemeClr>
                </a:solidFill>
              </a:rPr>
              <a:t> KTS  e Presidente di Women&amp;Tech® ETS</a:t>
            </a:r>
          </a:p>
          <a:p>
            <a:pPr marL="0" indent="0">
              <a:lnSpc>
                <a:spcPct val="90000"/>
              </a:lnSpc>
              <a:spcBef>
                <a:spcPts val="300"/>
              </a:spcBef>
              <a:buNone/>
            </a:pPr>
            <a:endParaRPr lang="it-IT" sz="1200" dirty="0">
              <a:solidFill>
                <a:schemeClr val="bg2">
                  <a:lumMod val="50000"/>
                </a:schemeClr>
              </a:solidFill>
            </a:endParaRPr>
          </a:p>
          <a:p>
            <a:pPr>
              <a:lnSpc>
                <a:spcPct val="90000"/>
              </a:lnSpc>
              <a:spcBef>
                <a:spcPts val="300"/>
              </a:spcBef>
            </a:pPr>
            <a:r>
              <a:rPr lang="it-IT" sz="1200" dirty="0">
                <a:solidFill>
                  <a:schemeClr val="bg2">
                    <a:lumMod val="50000"/>
                  </a:schemeClr>
                </a:solidFill>
              </a:rPr>
              <a:t>-</a:t>
            </a:r>
            <a:r>
              <a:rPr lang="it-IT" sz="1200" b="1" dirty="0">
                <a:solidFill>
                  <a:schemeClr val="bg2">
                    <a:lumMod val="50000"/>
                  </a:schemeClr>
                </a:solidFill>
              </a:rPr>
              <a:t>Lorenzo Maternini</a:t>
            </a:r>
            <a:r>
              <a:rPr lang="it-IT" sz="1200" dirty="0">
                <a:solidFill>
                  <a:schemeClr val="bg2">
                    <a:lumMod val="50000"/>
                  </a:schemeClr>
                </a:solidFill>
              </a:rPr>
              <a:t> Co-Founder, Vice </a:t>
            </a:r>
            <a:r>
              <a:rPr lang="it-IT" sz="1200" dirty="0" err="1">
                <a:solidFill>
                  <a:schemeClr val="bg2">
                    <a:lumMod val="50000"/>
                  </a:schemeClr>
                </a:solidFill>
              </a:rPr>
              <a:t>President</a:t>
            </a:r>
            <a:r>
              <a:rPr lang="it-IT" sz="1200" dirty="0">
                <a:solidFill>
                  <a:schemeClr val="bg2">
                    <a:lumMod val="50000"/>
                  </a:schemeClr>
                </a:solidFill>
              </a:rPr>
              <a:t> Corporate Relation Talent Garden</a:t>
            </a:r>
          </a:p>
          <a:p>
            <a:pPr>
              <a:lnSpc>
                <a:spcPct val="90000"/>
              </a:lnSpc>
              <a:spcBef>
                <a:spcPts val="300"/>
              </a:spcBef>
            </a:pPr>
            <a:endParaRPr lang="it-IT" sz="1200" dirty="0">
              <a:solidFill>
                <a:schemeClr val="bg2">
                  <a:lumMod val="50000"/>
                </a:schemeClr>
              </a:solidFill>
            </a:endParaRPr>
          </a:p>
          <a:p>
            <a:pPr>
              <a:lnSpc>
                <a:spcPct val="90000"/>
              </a:lnSpc>
              <a:spcBef>
                <a:spcPts val="300"/>
              </a:spcBef>
            </a:pPr>
            <a:r>
              <a:rPr lang="it-IT" sz="1200" dirty="0">
                <a:solidFill>
                  <a:schemeClr val="bg2">
                    <a:lumMod val="50000"/>
                  </a:schemeClr>
                </a:solidFill>
              </a:rPr>
              <a:t>-</a:t>
            </a:r>
            <a:r>
              <a:rPr lang="it-IT" sz="1200" b="1" dirty="0">
                <a:solidFill>
                  <a:schemeClr val="bg2">
                    <a:lumMod val="50000"/>
                  </a:schemeClr>
                </a:solidFill>
              </a:rPr>
              <a:t>Paola Generali</a:t>
            </a:r>
            <a:r>
              <a:rPr lang="it-IT" sz="1200" dirty="0">
                <a:solidFill>
                  <a:schemeClr val="bg2">
                    <a:lumMod val="50000"/>
                  </a:schemeClr>
                </a:solidFill>
              </a:rPr>
              <a:t> Presidente </a:t>
            </a:r>
            <a:r>
              <a:rPr lang="it-IT" sz="1200" dirty="0" err="1">
                <a:solidFill>
                  <a:schemeClr val="bg2">
                    <a:lumMod val="50000"/>
                  </a:schemeClr>
                </a:solidFill>
              </a:rPr>
              <a:t>Assintel</a:t>
            </a:r>
            <a:r>
              <a:rPr lang="it-IT" sz="1200" dirty="0">
                <a:solidFill>
                  <a:schemeClr val="bg2">
                    <a:lumMod val="50000"/>
                  </a:schemeClr>
                </a:solidFill>
              </a:rPr>
              <a:t> (Associazione Nazionale Imprese ICT Confcommercio)</a:t>
            </a:r>
          </a:p>
          <a:p>
            <a:pPr>
              <a:lnSpc>
                <a:spcPct val="90000"/>
              </a:lnSpc>
              <a:spcBef>
                <a:spcPts val="300"/>
              </a:spcBef>
            </a:pPr>
            <a:endParaRPr lang="it-IT" sz="1200" dirty="0">
              <a:solidFill>
                <a:schemeClr val="bg2">
                  <a:lumMod val="50000"/>
                </a:schemeClr>
              </a:solidFill>
            </a:endParaRPr>
          </a:p>
          <a:p>
            <a:pPr>
              <a:lnSpc>
                <a:spcPct val="90000"/>
              </a:lnSpc>
              <a:spcBef>
                <a:spcPts val="300"/>
              </a:spcBef>
            </a:pPr>
            <a:r>
              <a:rPr lang="it-IT" sz="1200" dirty="0">
                <a:solidFill>
                  <a:schemeClr val="bg2">
                    <a:lumMod val="50000"/>
                  </a:schemeClr>
                </a:solidFill>
              </a:rPr>
              <a:t>-</a:t>
            </a:r>
            <a:r>
              <a:rPr lang="it-IT" sz="1200" b="1" dirty="0">
                <a:solidFill>
                  <a:schemeClr val="bg2">
                    <a:lumMod val="50000"/>
                  </a:schemeClr>
                </a:solidFill>
              </a:rPr>
              <a:t>Paolo Coppola</a:t>
            </a:r>
            <a:r>
              <a:rPr lang="it-IT" sz="1200" dirty="0">
                <a:solidFill>
                  <a:schemeClr val="bg2">
                    <a:lumMod val="50000"/>
                  </a:schemeClr>
                </a:solidFill>
              </a:rPr>
              <a:t> Professore Informatica e Consulente Presidenza del Consiglio-Ministro Innovazione Tecnologica e Transizione Digitale</a:t>
            </a:r>
          </a:p>
          <a:p>
            <a:pPr>
              <a:lnSpc>
                <a:spcPct val="90000"/>
              </a:lnSpc>
              <a:spcBef>
                <a:spcPts val="300"/>
              </a:spcBef>
            </a:pPr>
            <a:endParaRPr lang="it-IT" sz="1200" dirty="0">
              <a:solidFill>
                <a:schemeClr val="bg2">
                  <a:lumMod val="50000"/>
                </a:schemeClr>
              </a:solidFill>
            </a:endParaRPr>
          </a:p>
          <a:p>
            <a:pPr>
              <a:lnSpc>
                <a:spcPct val="90000"/>
              </a:lnSpc>
              <a:spcBef>
                <a:spcPts val="300"/>
              </a:spcBef>
            </a:pPr>
            <a:r>
              <a:rPr lang="it-IT" sz="1200" dirty="0">
                <a:solidFill>
                  <a:schemeClr val="bg2">
                    <a:lumMod val="50000"/>
                  </a:schemeClr>
                </a:solidFill>
              </a:rPr>
              <a:t>-</a:t>
            </a:r>
            <a:r>
              <a:rPr lang="it-IT" sz="1200" b="1" dirty="0">
                <a:solidFill>
                  <a:schemeClr val="bg2">
                    <a:lumMod val="50000"/>
                  </a:schemeClr>
                </a:solidFill>
              </a:rPr>
              <a:t>Stefano Achermann</a:t>
            </a:r>
            <a:r>
              <a:rPr lang="it-IT" sz="1200" dirty="0">
                <a:solidFill>
                  <a:schemeClr val="bg2">
                    <a:lumMod val="50000"/>
                  </a:schemeClr>
                </a:solidFill>
              </a:rPr>
              <a:t> CEO BE Shaping the Future e Fondatore Associazione per Milano</a:t>
            </a:r>
          </a:p>
          <a:p>
            <a:pPr>
              <a:lnSpc>
                <a:spcPct val="90000"/>
              </a:lnSpc>
              <a:spcBef>
                <a:spcPts val="300"/>
              </a:spcBef>
            </a:pPr>
            <a:endParaRPr lang="it-IT" sz="1200" dirty="0">
              <a:solidFill>
                <a:schemeClr val="bg2">
                  <a:lumMod val="50000"/>
                </a:schemeClr>
              </a:solidFill>
            </a:endParaRPr>
          </a:p>
          <a:p>
            <a:pPr>
              <a:lnSpc>
                <a:spcPct val="90000"/>
              </a:lnSpc>
              <a:spcBef>
                <a:spcPts val="300"/>
              </a:spcBef>
            </a:pPr>
            <a:r>
              <a:rPr lang="it-IT" sz="1200" b="1" dirty="0">
                <a:solidFill>
                  <a:schemeClr val="bg2">
                    <a:lumMod val="50000"/>
                  </a:schemeClr>
                </a:solidFill>
              </a:rPr>
              <a:t>-Giancarlo Librandi - </a:t>
            </a:r>
            <a:r>
              <a:rPr lang="it-IT" sz="1200" dirty="0">
                <a:solidFill>
                  <a:schemeClr val="bg2">
                    <a:lumMod val="50000"/>
                  </a:schemeClr>
                </a:solidFill>
              </a:rPr>
              <a:t>Presidente TCI Telecomunicazioni Italia</a:t>
            </a:r>
          </a:p>
          <a:p>
            <a:pPr>
              <a:lnSpc>
                <a:spcPct val="90000"/>
              </a:lnSpc>
              <a:spcBef>
                <a:spcPts val="300"/>
              </a:spcBef>
            </a:pPr>
            <a:endParaRPr lang="it-IT" sz="1200" dirty="0">
              <a:solidFill>
                <a:schemeClr val="bg2">
                  <a:lumMod val="50000"/>
                </a:schemeClr>
              </a:solidFill>
            </a:endParaRPr>
          </a:p>
          <a:p>
            <a:pPr>
              <a:lnSpc>
                <a:spcPct val="90000"/>
              </a:lnSpc>
              <a:spcBef>
                <a:spcPts val="300"/>
              </a:spcBef>
            </a:pPr>
            <a:endParaRPr lang="it-IT" sz="1200" dirty="0">
              <a:solidFill>
                <a:schemeClr val="bg2">
                  <a:lumMod val="50000"/>
                </a:schemeClr>
              </a:solidFill>
            </a:endParaRPr>
          </a:p>
          <a:p>
            <a:pPr>
              <a:lnSpc>
                <a:spcPct val="90000"/>
              </a:lnSpc>
              <a:spcBef>
                <a:spcPts val="300"/>
              </a:spcBef>
            </a:pPr>
            <a:r>
              <a:rPr lang="it-IT" sz="1200" dirty="0">
                <a:solidFill>
                  <a:schemeClr val="bg2">
                    <a:lumMod val="50000"/>
                  </a:schemeClr>
                </a:solidFill>
              </a:rPr>
              <a:t>-</a:t>
            </a:r>
          </a:p>
          <a:p>
            <a:pPr>
              <a:lnSpc>
                <a:spcPct val="90000"/>
              </a:lnSpc>
              <a:spcBef>
                <a:spcPts val="300"/>
              </a:spcBef>
            </a:pPr>
            <a:endParaRPr lang="it-IT" sz="1200" dirty="0">
              <a:solidFill>
                <a:schemeClr val="bg2">
                  <a:lumMod val="50000"/>
                </a:schemeClr>
              </a:solidFill>
            </a:endParaRPr>
          </a:p>
          <a:p>
            <a:pPr>
              <a:lnSpc>
                <a:spcPct val="90000"/>
              </a:lnSpc>
              <a:spcBef>
                <a:spcPts val="300"/>
              </a:spcBef>
            </a:pPr>
            <a:endParaRPr lang="it-IT" sz="1200" dirty="0">
              <a:solidFill>
                <a:schemeClr val="bg2">
                  <a:lumMod val="50000"/>
                </a:schemeClr>
              </a:solidFill>
            </a:endParaRPr>
          </a:p>
          <a:p>
            <a:pPr>
              <a:lnSpc>
                <a:spcPct val="90000"/>
              </a:lnSpc>
              <a:spcBef>
                <a:spcPts val="300"/>
              </a:spcBef>
            </a:pPr>
            <a:endParaRPr lang="it-IT" sz="1200" dirty="0">
              <a:solidFill>
                <a:schemeClr val="bg2">
                  <a:lumMod val="50000"/>
                </a:schemeClr>
              </a:solidFill>
            </a:endParaRPr>
          </a:p>
          <a:p>
            <a:pPr>
              <a:spcBef>
                <a:spcPts val="300"/>
              </a:spcBef>
            </a:pPr>
            <a:endParaRPr lang="it-IT" sz="1200" dirty="0">
              <a:solidFill>
                <a:schemeClr val="bg2">
                  <a:lumMod val="50000"/>
                </a:schemeClr>
              </a:solidFill>
            </a:endParaRPr>
          </a:p>
          <a:p>
            <a:pPr>
              <a:spcBef>
                <a:spcPts val="300"/>
              </a:spcBef>
            </a:pPr>
            <a:endParaRPr lang="it-IT" sz="1200" dirty="0">
              <a:solidFill>
                <a:schemeClr val="bg2">
                  <a:lumMod val="50000"/>
                </a:schemeClr>
              </a:solidFill>
            </a:endParaRPr>
          </a:p>
          <a:p>
            <a:pPr>
              <a:lnSpc>
                <a:spcPct val="90000"/>
              </a:lnSpc>
              <a:spcBef>
                <a:spcPts val="300"/>
              </a:spcBef>
            </a:pPr>
            <a:endParaRPr lang="it-IT" sz="1200" dirty="0">
              <a:solidFill>
                <a:schemeClr val="bg2">
                  <a:lumMod val="50000"/>
                </a:schemeClr>
              </a:solidFill>
            </a:endParaRPr>
          </a:p>
          <a:p>
            <a:pPr>
              <a:lnSpc>
                <a:spcPct val="90000"/>
              </a:lnSpc>
              <a:spcBef>
                <a:spcPts val="300"/>
              </a:spcBef>
            </a:pPr>
            <a:endParaRPr lang="en-US" sz="1200" dirty="0">
              <a:solidFill>
                <a:schemeClr val="bg2">
                  <a:lumMod val="50000"/>
                </a:schemeClr>
              </a:solidFill>
            </a:endParaRPr>
          </a:p>
        </p:txBody>
      </p:sp>
      <p:pic>
        <p:nvPicPr>
          <p:cNvPr id="13" name="Immagine 12">
            <a:extLst>
              <a:ext uri="{FF2B5EF4-FFF2-40B4-BE49-F238E27FC236}">
                <a16:creationId xmlns:a16="http://schemas.microsoft.com/office/drawing/2014/main" id="{E77FA7F3-F122-48CE-9F18-9C811D219FE4}"/>
              </a:ext>
            </a:extLst>
          </p:cNvPr>
          <p:cNvPicPr>
            <a:picLocks noChangeAspect="1"/>
          </p:cNvPicPr>
          <p:nvPr/>
        </p:nvPicPr>
        <p:blipFill>
          <a:blip r:embed="rId2"/>
          <a:stretch>
            <a:fillRect/>
          </a:stretch>
        </p:blipFill>
        <p:spPr>
          <a:xfrm>
            <a:off x="10122302" y="4886325"/>
            <a:ext cx="1608511" cy="2273512"/>
          </a:xfrm>
          <a:prstGeom prst="rect">
            <a:avLst/>
          </a:prstGeom>
          <a:effectLst/>
        </p:spPr>
      </p:pic>
    </p:spTree>
    <p:extLst>
      <p:ext uri="{BB962C8B-B14F-4D97-AF65-F5344CB8AC3E}">
        <p14:creationId xmlns:p14="http://schemas.microsoft.com/office/powerpoint/2010/main" val="157788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747F1B4-B831-4277-8AB0-32767F7EB7B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2" name="Freeform 7">
            <a:extLst>
              <a:ext uri="{FF2B5EF4-FFF2-40B4-BE49-F238E27FC236}">
                <a16:creationId xmlns:a16="http://schemas.microsoft.com/office/drawing/2014/main" id="{D80CFA21-AB7C-4BEB-9BFF-05764FBBF3C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algn="ctr"/>
            <a:endParaRPr lang="en-US">
              <a:solidFill>
                <a:schemeClr val="tx1"/>
              </a:solidFill>
            </a:endParaRPr>
          </a:p>
        </p:txBody>
      </p:sp>
      <p:sp>
        <p:nvSpPr>
          <p:cNvPr id="2" name="Titolo 1">
            <a:extLst>
              <a:ext uri="{FF2B5EF4-FFF2-40B4-BE49-F238E27FC236}">
                <a16:creationId xmlns:a16="http://schemas.microsoft.com/office/drawing/2014/main" id="{BC80F7B2-E55B-4C6C-8CD0-0973F6CAC8E2}"/>
              </a:ext>
            </a:extLst>
          </p:cNvPr>
          <p:cNvSpPr>
            <a:spLocks noGrp="1"/>
          </p:cNvSpPr>
          <p:nvPr>
            <p:ph type="title"/>
          </p:nvPr>
        </p:nvSpPr>
        <p:spPr>
          <a:xfrm>
            <a:off x="648930" y="629267"/>
            <a:ext cx="9252154" cy="1016654"/>
          </a:xfrm>
        </p:spPr>
        <p:txBody>
          <a:bodyPr>
            <a:normAutofit/>
          </a:bodyPr>
          <a:lstStyle/>
          <a:p>
            <a:r>
              <a:rPr lang="it-IT">
                <a:solidFill>
                  <a:srgbClr val="EBEBEB"/>
                </a:solidFill>
              </a:rPr>
              <a:t>PURPOSE</a:t>
            </a:r>
            <a:endParaRPr lang="en-US">
              <a:solidFill>
                <a:srgbClr val="EBEBEB"/>
              </a:solidFill>
            </a:endParaRPr>
          </a:p>
        </p:txBody>
      </p:sp>
      <p:sp>
        <p:nvSpPr>
          <p:cNvPr id="14" name="Rectangle 13">
            <a:extLst>
              <a:ext uri="{FF2B5EF4-FFF2-40B4-BE49-F238E27FC236}">
                <a16:creationId xmlns:a16="http://schemas.microsoft.com/office/drawing/2014/main" id="{12F7E335-851A-4CAE-B09F-E657819D460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16" name="Freeform: Shape 15">
            <a:extLst>
              <a:ext uri="{FF2B5EF4-FFF2-40B4-BE49-F238E27FC236}">
                <a16:creationId xmlns:a16="http://schemas.microsoft.com/office/drawing/2014/main" id="{10B541F0-7F6E-402E-84D8-CF96EACA5F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8" cy="5095933"/>
          </a:xfrm>
          <a:custGeom>
            <a:avLst/>
            <a:gdLst>
              <a:gd name="connsiteX0" fmla="*/ 1 w 12192418"/>
              <a:gd name="connsiteY0" fmla="*/ 0 h 5095933"/>
              <a:gd name="connsiteX1" fmla="*/ 71932 w 12192418"/>
              <a:gd name="connsiteY1" fmla="*/ 12261 h 5095933"/>
              <a:gd name="connsiteX2" fmla="*/ 282849 w 12192418"/>
              <a:gd name="connsiteY2" fmla="*/ 48343 h 5095933"/>
              <a:gd name="connsiteX3" fmla="*/ 436464 w 12192418"/>
              <a:gd name="connsiteY3" fmla="*/ 73565 h 5095933"/>
              <a:gd name="connsiteX4" fmla="*/ 619339 w 12192418"/>
              <a:gd name="connsiteY4" fmla="*/ 100188 h 5095933"/>
              <a:gd name="connsiteX5" fmla="*/ 836351 w 12192418"/>
              <a:gd name="connsiteY5" fmla="*/ 132066 h 5095933"/>
              <a:gd name="connsiteX6" fmla="*/ 1076528 w 12192418"/>
              <a:gd name="connsiteY6" fmla="*/ 165696 h 5095933"/>
              <a:gd name="connsiteX7" fmla="*/ 1347184 w 12192418"/>
              <a:gd name="connsiteY7" fmla="*/ 201077 h 5095933"/>
              <a:gd name="connsiteX8" fmla="*/ 1642223 w 12192418"/>
              <a:gd name="connsiteY8" fmla="*/ 238560 h 5095933"/>
              <a:gd name="connsiteX9" fmla="*/ 1962864 w 12192418"/>
              <a:gd name="connsiteY9" fmla="*/ 276043 h 5095933"/>
              <a:gd name="connsiteX10" fmla="*/ 2304232 w 12192418"/>
              <a:gd name="connsiteY10" fmla="*/ 314227 h 5095933"/>
              <a:gd name="connsiteX11" fmla="*/ 2672421 w 12192418"/>
              <a:gd name="connsiteY11" fmla="*/ 349608 h 5095933"/>
              <a:gd name="connsiteX12" fmla="*/ 3057678 w 12192418"/>
              <a:gd name="connsiteY12" fmla="*/ 383588 h 5095933"/>
              <a:gd name="connsiteX13" fmla="*/ 3464881 w 12192418"/>
              <a:gd name="connsiteY13" fmla="*/ 414415 h 5095933"/>
              <a:gd name="connsiteX14" fmla="*/ 3889152 w 12192418"/>
              <a:gd name="connsiteY14" fmla="*/ 443841 h 5095933"/>
              <a:gd name="connsiteX15" fmla="*/ 4331710 w 12192418"/>
              <a:gd name="connsiteY15" fmla="*/ 471515 h 5095933"/>
              <a:gd name="connsiteX16" fmla="*/ 4558476 w 12192418"/>
              <a:gd name="connsiteY16" fmla="*/ 481324 h 5095933"/>
              <a:gd name="connsiteX17" fmla="*/ 4790118 w 12192418"/>
              <a:gd name="connsiteY17" fmla="*/ 492183 h 5095933"/>
              <a:gd name="connsiteX18" fmla="*/ 5025418 w 12192418"/>
              <a:gd name="connsiteY18" fmla="*/ 502342 h 5095933"/>
              <a:gd name="connsiteX19" fmla="*/ 5261937 w 12192418"/>
              <a:gd name="connsiteY19" fmla="*/ 508998 h 5095933"/>
              <a:gd name="connsiteX20" fmla="*/ 5503332 w 12192418"/>
              <a:gd name="connsiteY20" fmla="*/ 514953 h 5095933"/>
              <a:gd name="connsiteX21" fmla="*/ 5747167 w 12192418"/>
              <a:gd name="connsiteY21" fmla="*/ 521259 h 5095933"/>
              <a:gd name="connsiteX22" fmla="*/ 5995877 w 12192418"/>
              <a:gd name="connsiteY22" fmla="*/ 525463 h 5095933"/>
              <a:gd name="connsiteX23" fmla="*/ 6247026 w 12192418"/>
              <a:gd name="connsiteY23" fmla="*/ 525463 h 5095933"/>
              <a:gd name="connsiteX24" fmla="*/ 6500613 w 12192418"/>
              <a:gd name="connsiteY24" fmla="*/ 527565 h 5095933"/>
              <a:gd name="connsiteX25" fmla="*/ 6756639 w 12192418"/>
              <a:gd name="connsiteY25" fmla="*/ 525463 h 5095933"/>
              <a:gd name="connsiteX26" fmla="*/ 7016322 w 12192418"/>
              <a:gd name="connsiteY26" fmla="*/ 521259 h 5095933"/>
              <a:gd name="connsiteX27" fmla="*/ 7276005 w 12192418"/>
              <a:gd name="connsiteY27" fmla="*/ 517406 h 5095933"/>
              <a:gd name="connsiteX28" fmla="*/ 7539345 w 12192418"/>
              <a:gd name="connsiteY28" fmla="*/ 508998 h 5095933"/>
              <a:gd name="connsiteX29" fmla="*/ 7805124 w 12192418"/>
              <a:gd name="connsiteY29" fmla="*/ 500241 h 5095933"/>
              <a:gd name="connsiteX30" fmla="*/ 8070903 w 12192418"/>
              <a:gd name="connsiteY30" fmla="*/ 490082 h 5095933"/>
              <a:gd name="connsiteX31" fmla="*/ 8339121 w 12192418"/>
              <a:gd name="connsiteY31" fmla="*/ 475719 h 5095933"/>
              <a:gd name="connsiteX32" fmla="*/ 8609776 w 12192418"/>
              <a:gd name="connsiteY32" fmla="*/ 458554 h 5095933"/>
              <a:gd name="connsiteX33" fmla="*/ 8881651 w 12192418"/>
              <a:gd name="connsiteY33" fmla="*/ 442089 h 5095933"/>
              <a:gd name="connsiteX34" fmla="*/ 9153526 w 12192418"/>
              <a:gd name="connsiteY34" fmla="*/ 421071 h 5095933"/>
              <a:gd name="connsiteX35" fmla="*/ 9429058 w 12192418"/>
              <a:gd name="connsiteY35" fmla="*/ 395849 h 5095933"/>
              <a:gd name="connsiteX36" fmla="*/ 9700933 w 12192418"/>
              <a:gd name="connsiteY36" fmla="*/ 370626 h 5095933"/>
              <a:gd name="connsiteX37" fmla="*/ 9977684 w 12192418"/>
              <a:gd name="connsiteY37" fmla="*/ 341551 h 5095933"/>
              <a:gd name="connsiteX38" fmla="*/ 10255655 w 12192418"/>
              <a:gd name="connsiteY38" fmla="*/ 309673 h 5095933"/>
              <a:gd name="connsiteX39" fmla="*/ 10529968 w 12192418"/>
              <a:gd name="connsiteY39" fmla="*/ 276043 h 5095933"/>
              <a:gd name="connsiteX40" fmla="*/ 10807939 w 12192418"/>
              <a:gd name="connsiteY40" fmla="*/ 236809 h 5095933"/>
              <a:gd name="connsiteX41" fmla="*/ 11084690 w 12192418"/>
              <a:gd name="connsiteY41" fmla="*/ 194772 h 5095933"/>
              <a:gd name="connsiteX42" fmla="*/ 11362661 w 12192418"/>
              <a:gd name="connsiteY42" fmla="*/ 153085 h 5095933"/>
              <a:gd name="connsiteX43" fmla="*/ 11639412 w 12192418"/>
              <a:gd name="connsiteY43" fmla="*/ 104392 h 5095933"/>
              <a:gd name="connsiteX44" fmla="*/ 11914945 w 12192418"/>
              <a:gd name="connsiteY44" fmla="*/ 54648 h 5095933"/>
              <a:gd name="connsiteX45" fmla="*/ 12191696 w 12192418"/>
              <a:gd name="connsiteY45" fmla="*/ 2452 h 5095933"/>
              <a:gd name="connsiteX46" fmla="*/ 12191696 w 12192418"/>
              <a:gd name="connsiteY46" fmla="*/ 2109542 h 5095933"/>
              <a:gd name="connsiteX47" fmla="*/ 12191999 w 12192418"/>
              <a:gd name="connsiteY47" fmla="*/ 2109542 h 5095933"/>
              <a:gd name="connsiteX48" fmla="*/ 12191999 w 12192418"/>
              <a:gd name="connsiteY48" fmla="*/ 2802467 h 5095933"/>
              <a:gd name="connsiteX49" fmla="*/ 12192418 w 12192418"/>
              <a:gd name="connsiteY49" fmla="*/ 2802467 h 5095933"/>
              <a:gd name="connsiteX50" fmla="*/ 12192418 w 12192418"/>
              <a:gd name="connsiteY50" fmla="*/ 5095933 h 5095933"/>
              <a:gd name="connsiteX51" fmla="*/ 1 w 12192418"/>
              <a:gd name="connsiteY51" fmla="*/ 5095933 h 5095933"/>
              <a:gd name="connsiteX52" fmla="*/ 1 w 12192418"/>
              <a:gd name="connsiteY52" fmla="*/ 4074529 h 5095933"/>
              <a:gd name="connsiteX53" fmla="*/ 0 w 12192418"/>
              <a:gd name="connsiteY53" fmla="*/ 4074529 h 5095933"/>
              <a:gd name="connsiteX54" fmla="*/ 0 w 12192418"/>
              <a:gd name="connsiteY54" fmla="*/ 2109542 h 5095933"/>
              <a:gd name="connsiteX55" fmla="*/ 1 w 12192418"/>
              <a:gd name="connsiteY55" fmla="*/ 2109542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12192418" h="5095933">
                <a:moveTo>
                  <a:pt x="1" y="0"/>
                </a:moveTo>
                <a:lnTo>
                  <a:pt x="71932" y="12261"/>
                </a:lnTo>
                <a:lnTo>
                  <a:pt x="282849" y="48343"/>
                </a:lnTo>
                <a:lnTo>
                  <a:pt x="436464" y="73565"/>
                </a:lnTo>
                <a:lnTo>
                  <a:pt x="619339" y="100188"/>
                </a:lnTo>
                <a:lnTo>
                  <a:pt x="836351" y="132066"/>
                </a:lnTo>
                <a:lnTo>
                  <a:pt x="1076528" y="165696"/>
                </a:lnTo>
                <a:lnTo>
                  <a:pt x="1347184" y="201077"/>
                </a:lnTo>
                <a:lnTo>
                  <a:pt x="1642223" y="238560"/>
                </a:lnTo>
                <a:lnTo>
                  <a:pt x="1962864" y="276043"/>
                </a:lnTo>
                <a:lnTo>
                  <a:pt x="2304232" y="314227"/>
                </a:lnTo>
                <a:lnTo>
                  <a:pt x="2672421" y="349608"/>
                </a:lnTo>
                <a:lnTo>
                  <a:pt x="3057678" y="383588"/>
                </a:lnTo>
                <a:lnTo>
                  <a:pt x="3464881" y="414415"/>
                </a:lnTo>
                <a:lnTo>
                  <a:pt x="3889152" y="443841"/>
                </a:lnTo>
                <a:lnTo>
                  <a:pt x="4331710" y="471515"/>
                </a:lnTo>
                <a:lnTo>
                  <a:pt x="4558476" y="481324"/>
                </a:lnTo>
                <a:lnTo>
                  <a:pt x="4790118" y="492183"/>
                </a:lnTo>
                <a:lnTo>
                  <a:pt x="5025418" y="502342"/>
                </a:lnTo>
                <a:lnTo>
                  <a:pt x="5261937" y="508998"/>
                </a:lnTo>
                <a:lnTo>
                  <a:pt x="5503332" y="514953"/>
                </a:lnTo>
                <a:lnTo>
                  <a:pt x="5747167" y="521259"/>
                </a:lnTo>
                <a:lnTo>
                  <a:pt x="5995877" y="525463"/>
                </a:lnTo>
                <a:lnTo>
                  <a:pt x="6247026" y="525463"/>
                </a:lnTo>
                <a:lnTo>
                  <a:pt x="6500613" y="527565"/>
                </a:lnTo>
                <a:lnTo>
                  <a:pt x="6756639" y="525463"/>
                </a:lnTo>
                <a:lnTo>
                  <a:pt x="7016322" y="521259"/>
                </a:lnTo>
                <a:lnTo>
                  <a:pt x="7276005" y="517406"/>
                </a:lnTo>
                <a:lnTo>
                  <a:pt x="7539345" y="508998"/>
                </a:lnTo>
                <a:lnTo>
                  <a:pt x="7805124" y="500241"/>
                </a:lnTo>
                <a:lnTo>
                  <a:pt x="8070903" y="490082"/>
                </a:lnTo>
                <a:lnTo>
                  <a:pt x="8339121" y="475719"/>
                </a:lnTo>
                <a:lnTo>
                  <a:pt x="8609776" y="458554"/>
                </a:lnTo>
                <a:lnTo>
                  <a:pt x="8881651" y="442089"/>
                </a:lnTo>
                <a:lnTo>
                  <a:pt x="9153526" y="421071"/>
                </a:lnTo>
                <a:lnTo>
                  <a:pt x="9429058" y="395849"/>
                </a:lnTo>
                <a:lnTo>
                  <a:pt x="9700933" y="370626"/>
                </a:lnTo>
                <a:lnTo>
                  <a:pt x="9977684" y="341551"/>
                </a:lnTo>
                <a:lnTo>
                  <a:pt x="10255655" y="309673"/>
                </a:lnTo>
                <a:lnTo>
                  <a:pt x="10529968" y="276043"/>
                </a:lnTo>
                <a:lnTo>
                  <a:pt x="10807939" y="236809"/>
                </a:lnTo>
                <a:lnTo>
                  <a:pt x="11084690" y="194772"/>
                </a:lnTo>
                <a:lnTo>
                  <a:pt x="11362661" y="153085"/>
                </a:lnTo>
                <a:lnTo>
                  <a:pt x="11639412" y="104392"/>
                </a:lnTo>
                <a:lnTo>
                  <a:pt x="11914945" y="54648"/>
                </a:lnTo>
                <a:lnTo>
                  <a:pt x="12191696" y="2452"/>
                </a:lnTo>
                <a:lnTo>
                  <a:pt x="12191696" y="2109542"/>
                </a:lnTo>
                <a:lnTo>
                  <a:pt x="12191999" y="2109542"/>
                </a:lnTo>
                <a:lnTo>
                  <a:pt x="12191999" y="2802467"/>
                </a:lnTo>
                <a:lnTo>
                  <a:pt x="12192418" y="2802467"/>
                </a:lnTo>
                <a:lnTo>
                  <a:pt x="12192418" y="5095933"/>
                </a:lnTo>
                <a:lnTo>
                  <a:pt x="1" y="5095933"/>
                </a:lnTo>
                <a:lnTo>
                  <a:pt x="1" y="4074529"/>
                </a:lnTo>
                <a:lnTo>
                  <a:pt x="0" y="4074529"/>
                </a:lnTo>
                <a:lnTo>
                  <a:pt x="0" y="2109542"/>
                </a:lnTo>
                <a:lnTo>
                  <a:pt x="1" y="2109542"/>
                </a:lnTo>
                <a:close/>
              </a:path>
            </a:pathLst>
          </a:custGeom>
          <a:solidFill>
            <a:schemeClr val="bg1"/>
          </a:solidFill>
          <a:ln>
            <a:noFill/>
          </a:ln>
        </p:spPr>
        <p:txBody>
          <a:bodyPr/>
          <a:lstStyle/>
          <a:p>
            <a:endParaRPr lang="it-IT"/>
          </a:p>
        </p:txBody>
      </p:sp>
      <p:graphicFrame>
        <p:nvGraphicFramePr>
          <p:cNvPr id="5" name="Segnaposto contenuto 2">
            <a:extLst>
              <a:ext uri="{FF2B5EF4-FFF2-40B4-BE49-F238E27FC236}">
                <a16:creationId xmlns:a16="http://schemas.microsoft.com/office/drawing/2014/main" id="{F214C0FD-BE94-4293-8538-DE9F7F3B00BF}"/>
              </a:ext>
            </a:extLst>
          </p:cNvPr>
          <p:cNvGraphicFramePr>
            <a:graphicFrameLocks noGrp="1"/>
          </p:cNvGraphicFramePr>
          <p:nvPr>
            <p:ph idx="1"/>
            <p:extLst>
              <p:ext uri="{D42A27DB-BD31-4B8C-83A1-F6EECF244321}">
                <p14:modId xmlns:p14="http://schemas.microsoft.com/office/powerpoint/2010/main" val="974543912"/>
              </p:ext>
            </p:extLst>
          </p:nvPr>
        </p:nvGraphicFramePr>
        <p:xfrm>
          <a:off x="648930" y="2810256"/>
          <a:ext cx="10895370" cy="34042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7" name="Immagine 16">
            <a:extLst>
              <a:ext uri="{FF2B5EF4-FFF2-40B4-BE49-F238E27FC236}">
                <a16:creationId xmlns:a16="http://schemas.microsoft.com/office/drawing/2014/main" id="{8B2C0A01-67F9-4863-8F82-0270DDFCF158}"/>
              </a:ext>
            </a:extLst>
          </p:cNvPr>
          <p:cNvPicPr>
            <a:picLocks noChangeAspect="1"/>
          </p:cNvPicPr>
          <p:nvPr/>
        </p:nvPicPr>
        <p:blipFill>
          <a:blip r:embed="rId7"/>
          <a:stretch>
            <a:fillRect/>
          </a:stretch>
        </p:blipFill>
        <p:spPr>
          <a:xfrm>
            <a:off x="10122302" y="4886325"/>
            <a:ext cx="1608511" cy="2273512"/>
          </a:xfrm>
          <a:prstGeom prst="rect">
            <a:avLst/>
          </a:prstGeom>
          <a:effectLst/>
        </p:spPr>
      </p:pic>
      <p:pic>
        <p:nvPicPr>
          <p:cNvPr id="1026" name="Picture 2" descr="Le disabilità, la tutela ambientale e l'inclusione | Associazione Volonwrite">
            <a:extLst>
              <a:ext uri="{FF2B5EF4-FFF2-40B4-BE49-F238E27FC236}">
                <a16:creationId xmlns:a16="http://schemas.microsoft.com/office/drawing/2014/main" id="{19D8B4DE-EADC-4860-9666-E31BA8BA2D89}"/>
              </a:ext>
            </a:extLst>
          </p:cNvPr>
          <p:cNvPicPr>
            <a:picLocks noChangeAspect="1" noChangeArrowheads="1"/>
          </p:cNvPicPr>
          <p:nvPr/>
        </p:nvPicPr>
        <p:blipFill>
          <a:blip r:embed="rId8" cstate="hqprint">
            <a:extLst>
              <a:ext uri="{28A0092B-C50C-407E-A947-70E740481C1C}">
                <a14:useLocalDpi xmlns:a14="http://schemas.microsoft.com/office/drawing/2010/main" val="0"/>
              </a:ext>
            </a:extLst>
          </a:blip>
          <a:srcRect/>
          <a:stretch>
            <a:fillRect/>
          </a:stretch>
        </p:blipFill>
        <p:spPr bwMode="auto">
          <a:xfrm>
            <a:off x="4613475" y="4974947"/>
            <a:ext cx="568603" cy="568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0708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4CD14DB-BB81-479F-A1FC-1C75640E9F8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0" name="Rectangle 9">
            <a:extLst>
              <a:ext uri="{FF2B5EF4-FFF2-40B4-BE49-F238E27FC236}">
                <a16:creationId xmlns:a16="http://schemas.microsoft.com/office/drawing/2014/main" id="{C943A91B-7CA7-4592-A975-73B1BF8C4C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12" name="Freeform 7">
            <a:extLst>
              <a:ext uri="{FF2B5EF4-FFF2-40B4-BE49-F238E27FC236}">
                <a16:creationId xmlns:a16="http://schemas.microsoft.com/office/drawing/2014/main" id="{EC471314-E46A-414B-8D91-74880E84F1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useBgFill="1">
        <p:nvSpPr>
          <p:cNvPr id="14" name="Freeform: Shape 13">
            <a:extLst>
              <a:ext uri="{FF2B5EF4-FFF2-40B4-BE49-F238E27FC236}">
                <a16:creationId xmlns:a16="http://schemas.microsoft.com/office/drawing/2014/main" id="{6A681326-1C9D-44A3-A627-3871BDAE412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txBody>
          <a:bodyPr/>
          <a:lstStyle/>
          <a:p>
            <a:endParaRPr lang="it-IT"/>
          </a:p>
        </p:txBody>
      </p:sp>
      <p:sp>
        <p:nvSpPr>
          <p:cNvPr id="2" name="Titolo 1">
            <a:extLst>
              <a:ext uri="{FF2B5EF4-FFF2-40B4-BE49-F238E27FC236}">
                <a16:creationId xmlns:a16="http://schemas.microsoft.com/office/drawing/2014/main" id="{EDFA6A2F-B33E-4F2F-A246-82F7E775D84F}"/>
              </a:ext>
            </a:extLst>
          </p:cNvPr>
          <p:cNvSpPr>
            <a:spLocks noGrp="1"/>
          </p:cNvSpPr>
          <p:nvPr>
            <p:ph type="title"/>
          </p:nvPr>
        </p:nvSpPr>
        <p:spPr>
          <a:xfrm>
            <a:off x="1103312" y="452718"/>
            <a:ext cx="8947522" cy="1400530"/>
          </a:xfrm>
        </p:spPr>
        <p:txBody>
          <a:bodyPr anchor="ctr">
            <a:normAutofit/>
          </a:bodyPr>
          <a:lstStyle/>
          <a:p>
            <a:r>
              <a:rPr lang="it-IT" dirty="0">
                <a:solidFill>
                  <a:srgbClr val="FFFFFF"/>
                </a:solidFill>
              </a:rPr>
              <a:t>OBIETTIVI E IMPEGNI DEL BOARD</a:t>
            </a:r>
            <a:endParaRPr lang="en-US" dirty="0">
              <a:solidFill>
                <a:srgbClr val="FFFFFF"/>
              </a:solidFill>
            </a:endParaRPr>
          </a:p>
        </p:txBody>
      </p:sp>
      <p:sp>
        <p:nvSpPr>
          <p:cNvPr id="3" name="Segnaposto contenuto 2">
            <a:extLst>
              <a:ext uri="{FF2B5EF4-FFF2-40B4-BE49-F238E27FC236}">
                <a16:creationId xmlns:a16="http://schemas.microsoft.com/office/drawing/2014/main" id="{B7F16CAB-24EB-4A0A-AC70-3BED343F2A5C}"/>
              </a:ext>
            </a:extLst>
          </p:cNvPr>
          <p:cNvSpPr>
            <a:spLocks noGrp="1"/>
          </p:cNvSpPr>
          <p:nvPr>
            <p:ph idx="1"/>
          </p:nvPr>
        </p:nvSpPr>
        <p:spPr>
          <a:xfrm>
            <a:off x="461187" y="2317683"/>
            <a:ext cx="10770030" cy="4087599"/>
          </a:xfrm>
        </p:spPr>
        <p:txBody>
          <a:bodyPr>
            <a:noAutofit/>
          </a:bodyPr>
          <a:lstStyle/>
          <a:p>
            <a:pPr marL="0" indent="0">
              <a:lnSpc>
                <a:spcPct val="150000"/>
              </a:lnSpc>
              <a:buNone/>
            </a:pPr>
            <a:r>
              <a:rPr lang="it-IT" sz="1400" dirty="0">
                <a:solidFill>
                  <a:schemeClr val="bg2">
                    <a:lumMod val="50000"/>
                  </a:schemeClr>
                </a:solidFill>
              </a:rPr>
              <a:t>•	Svolgere funzioni propositive, di impulso, di analisi ed approfondimento sulle tematiche relative all’innovazione tecnologica ed alla trasformazione digitale al fine di supportare le competenti strutture tecniche ed amministrative dell’Ente nell’implementazione delle politiche in materia.</a:t>
            </a:r>
          </a:p>
          <a:p>
            <a:pPr marL="0" indent="0">
              <a:lnSpc>
                <a:spcPct val="150000"/>
              </a:lnSpc>
              <a:buNone/>
            </a:pPr>
            <a:r>
              <a:rPr lang="it-IT" sz="1400" dirty="0">
                <a:solidFill>
                  <a:schemeClr val="bg2">
                    <a:lumMod val="50000"/>
                  </a:schemeClr>
                </a:solidFill>
              </a:rPr>
              <a:t>•	Effettuare la ricognizione dei processi e dei servizi dell’Ente al fine di formulare al Sindaco eventuali proposte di semplificazione ed implementazione, in un’ottica di complementarità ed integrazione degli stessi. </a:t>
            </a:r>
          </a:p>
          <a:p>
            <a:pPr marL="0" indent="0">
              <a:lnSpc>
                <a:spcPct val="150000"/>
              </a:lnSpc>
              <a:buNone/>
            </a:pPr>
            <a:r>
              <a:rPr lang="it-IT" sz="1400" dirty="0">
                <a:solidFill>
                  <a:schemeClr val="bg2">
                    <a:lumMod val="50000"/>
                  </a:schemeClr>
                </a:solidFill>
              </a:rPr>
              <a:t>•	Promuovere le dinamiche di interazione con tutti gli stakeholders operanti nel settore e la collaborazione con Enti, Amministrazioni, Università al fine di favorire la creazione di sinergie, partnership e network di progettazione in materia di digitalizzazione e di innovazione. </a:t>
            </a:r>
          </a:p>
          <a:p>
            <a:pPr marL="0" indent="0">
              <a:lnSpc>
                <a:spcPct val="150000"/>
              </a:lnSpc>
              <a:buNone/>
            </a:pPr>
            <a:r>
              <a:rPr lang="it-IT" sz="1400" dirty="0">
                <a:solidFill>
                  <a:schemeClr val="bg2">
                    <a:lumMod val="50000"/>
                  </a:schemeClr>
                </a:solidFill>
              </a:rPr>
              <a:t>•	Segnalare al Sindaco eventuali tematiche od aree di intervento di significativa rilevanza strategica, nonché individuare focus di discussione sui processi di digitalizzazione e di innovazione tecnologica di particolare interesse per l’Ente, anche in relazione alle linee guida sulla trasformazione digitale contenute nel PNRR.  </a:t>
            </a:r>
          </a:p>
          <a:p>
            <a:pPr marL="0" indent="0">
              <a:lnSpc>
                <a:spcPct val="150000"/>
              </a:lnSpc>
              <a:buNone/>
            </a:pPr>
            <a:endParaRPr lang="en-US" sz="1400" dirty="0">
              <a:solidFill>
                <a:schemeClr val="bg2">
                  <a:lumMod val="50000"/>
                </a:schemeClr>
              </a:solidFill>
            </a:endParaRPr>
          </a:p>
        </p:txBody>
      </p:sp>
      <p:pic>
        <p:nvPicPr>
          <p:cNvPr id="9" name="Immagine 8">
            <a:extLst>
              <a:ext uri="{FF2B5EF4-FFF2-40B4-BE49-F238E27FC236}">
                <a16:creationId xmlns:a16="http://schemas.microsoft.com/office/drawing/2014/main" id="{B112427C-F967-4961-81F6-6078DB192D65}"/>
              </a:ext>
            </a:extLst>
          </p:cNvPr>
          <p:cNvPicPr>
            <a:picLocks noChangeAspect="1"/>
          </p:cNvPicPr>
          <p:nvPr/>
        </p:nvPicPr>
        <p:blipFill>
          <a:blip r:embed="rId2"/>
          <a:stretch>
            <a:fillRect/>
          </a:stretch>
        </p:blipFill>
        <p:spPr>
          <a:xfrm>
            <a:off x="10122302" y="4895850"/>
            <a:ext cx="1608511" cy="2273512"/>
          </a:xfrm>
          <a:prstGeom prst="rect">
            <a:avLst/>
          </a:prstGeom>
          <a:effectLst/>
        </p:spPr>
      </p:pic>
    </p:spTree>
    <p:extLst>
      <p:ext uri="{BB962C8B-B14F-4D97-AF65-F5344CB8AC3E}">
        <p14:creationId xmlns:p14="http://schemas.microsoft.com/office/powerpoint/2010/main" val="37781345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8D960C2-F211-48A6-BD76-49771BD9215B}"/>
              </a:ext>
            </a:extLst>
          </p:cNvPr>
          <p:cNvSpPr>
            <a:spLocks noGrp="1"/>
          </p:cNvSpPr>
          <p:nvPr>
            <p:ph type="title"/>
          </p:nvPr>
        </p:nvSpPr>
        <p:spPr/>
        <p:txBody>
          <a:bodyPr/>
          <a:lstStyle/>
          <a:p>
            <a:r>
              <a:rPr lang="it-IT" sz="4000" dirty="0">
                <a:solidFill>
                  <a:schemeClr val="tx1">
                    <a:lumMod val="50000"/>
                    <a:lumOff val="50000"/>
                  </a:schemeClr>
                </a:solidFill>
              </a:rPr>
              <a:t>I PILLAR e IL PNRR</a:t>
            </a:r>
            <a:endParaRPr lang="en-US" sz="4000" dirty="0">
              <a:solidFill>
                <a:schemeClr val="tx1">
                  <a:lumMod val="50000"/>
                  <a:lumOff val="50000"/>
                </a:schemeClr>
              </a:solidFill>
            </a:endParaRPr>
          </a:p>
        </p:txBody>
      </p:sp>
      <p:sp>
        <p:nvSpPr>
          <p:cNvPr id="14" name="Rettangolo 13">
            <a:extLst>
              <a:ext uri="{FF2B5EF4-FFF2-40B4-BE49-F238E27FC236}">
                <a16:creationId xmlns:a16="http://schemas.microsoft.com/office/drawing/2014/main" id="{4E97F650-8634-4725-A179-CE9C050A529D}"/>
              </a:ext>
            </a:extLst>
          </p:cNvPr>
          <p:cNvSpPr/>
          <p:nvPr/>
        </p:nvSpPr>
        <p:spPr>
          <a:xfrm>
            <a:off x="1189110" y="5302071"/>
            <a:ext cx="2208566" cy="584775"/>
          </a:xfrm>
          <a:prstGeom prst="rect">
            <a:avLst/>
          </a:prstGeom>
        </p:spPr>
        <p:txBody>
          <a:bodyPr wrap="square">
            <a:spAutoFit/>
          </a:bodyPr>
          <a:lstStyle/>
          <a:p>
            <a:pPr defTabSz="914400">
              <a:defRPr/>
            </a:pPr>
            <a:r>
              <a:rPr lang="it-IT" sz="3200" b="1" dirty="0">
                <a:solidFill>
                  <a:prstClr val="white"/>
                </a:solidFill>
                <a:latin typeface="Calibri Light"/>
              </a:rPr>
              <a:t>CULTURE</a:t>
            </a:r>
          </a:p>
        </p:txBody>
      </p:sp>
      <p:grpSp>
        <p:nvGrpSpPr>
          <p:cNvPr id="15" name="Gruppo 14">
            <a:extLst>
              <a:ext uri="{FF2B5EF4-FFF2-40B4-BE49-F238E27FC236}">
                <a16:creationId xmlns:a16="http://schemas.microsoft.com/office/drawing/2014/main" id="{45705DB4-1836-4962-9433-949331145BF6}"/>
              </a:ext>
            </a:extLst>
          </p:cNvPr>
          <p:cNvGrpSpPr/>
          <p:nvPr/>
        </p:nvGrpSpPr>
        <p:grpSpPr>
          <a:xfrm>
            <a:off x="660400" y="1505346"/>
            <a:ext cx="4543656" cy="4381500"/>
            <a:chOff x="6216126" y="991864"/>
            <a:chExt cx="5834065" cy="5547048"/>
          </a:xfrm>
        </p:grpSpPr>
        <p:grpSp>
          <p:nvGrpSpPr>
            <p:cNvPr id="16" name="Gruppo 15">
              <a:extLst>
                <a:ext uri="{FF2B5EF4-FFF2-40B4-BE49-F238E27FC236}">
                  <a16:creationId xmlns:a16="http://schemas.microsoft.com/office/drawing/2014/main" id="{6CE166A1-32F2-41F1-919B-6FFF98CA518B}"/>
                </a:ext>
              </a:extLst>
            </p:cNvPr>
            <p:cNvGrpSpPr/>
            <p:nvPr/>
          </p:nvGrpSpPr>
          <p:grpSpPr>
            <a:xfrm>
              <a:off x="6216126" y="991864"/>
              <a:ext cx="5646591" cy="5547048"/>
              <a:chOff x="5697845" y="2227316"/>
              <a:chExt cx="1478833" cy="1529986"/>
            </a:xfrm>
          </p:grpSpPr>
          <p:sp>
            <p:nvSpPr>
              <p:cNvPr id="21" name="Freeform 6">
                <a:extLst>
                  <a:ext uri="{FF2B5EF4-FFF2-40B4-BE49-F238E27FC236}">
                    <a16:creationId xmlns:a16="http://schemas.microsoft.com/office/drawing/2014/main" id="{E1BF0EA5-DC36-4A09-AEA7-A2A22BDCEB7F}"/>
                  </a:ext>
                </a:extLst>
              </p:cNvPr>
              <p:cNvSpPr>
                <a:spLocks/>
              </p:cNvSpPr>
              <p:nvPr/>
            </p:nvSpPr>
            <p:spPr bwMode="auto">
              <a:xfrm>
                <a:off x="6434138" y="2227316"/>
                <a:ext cx="740197" cy="913316"/>
              </a:xfrm>
              <a:custGeom>
                <a:avLst/>
                <a:gdLst>
                  <a:gd name="T0" fmla="*/ 0 w 374"/>
                  <a:gd name="T1" fmla="*/ 196 h 446"/>
                  <a:gd name="T2" fmla="*/ 0 w 374"/>
                  <a:gd name="T3" fmla="*/ 61 h 446"/>
                  <a:gd name="T4" fmla="*/ 1 w 374"/>
                  <a:gd name="T5" fmla="*/ 61 h 446"/>
                  <a:gd name="T6" fmla="*/ 32 w 374"/>
                  <a:gd name="T7" fmla="*/ 62 h 446"/>
                  <a:gd name="T8" fmla="*/ 67 w 374"/>
                  <a:gd name="T9" fmla="*/ 0 h 446"/>
                  <a:gd name="T10" fmla="*/ 126 w 374"/>
                  <a:gd name="T11" fmla="*/ 15 h 446"/>
                  <a:gd name="T12" fmla="*/ 126 w 374"/>
                  <a:gd name="T13" fmla="*/ 86 h 446"/>
                  <a:gd name="T14" fmla="*/ 185 w 374"/>
                  <a:gd name="T15" fmla="*/ 120 h 446"/>
                  <a:gd name="T16" fmla="*/ 186 w 374"/>
                  <a:gd name="T17" fmla="*/ 120 h 446"/>
                  <a:gd name="T18" fmla="*/ 246 w 374"/>
                  <a:gd name="T19" fmla="*/ 84 h 446"/>
                  <a:gd name="T20" fmla="*/ 269 w 374"/>
                  <a:gd name="T21" fmla="*/ 106 h 446"/>
                  <a:gd name="T22" fmla="*/ 283 w 374"/>
                  <a:gd name="T23" fmla="*/ 120 h 446"/>
                  <a:gd name="T24" fmla="*/ 288 w 374"/>
                  <a:gd name="T25" fmla="*/ 126 h 446"/>
                  <a:gd name="T26" fmla="*/ 252 w 374"/>
                  <a:gd name="T27" fmla="*/ 186 h 446"/>
                  <a:gd name="T28" fmla="*/ 287 w 374"/>
                  <a:gd name="T29" fmla="*/ 244 h 446"/>
                  <a:gd name="T30" fmla="*/ 359 w 374"/>
                  <a:gd name="T31" fmla="*/ 244 h 446"/>
                  <a:gd name="T32" fmla="*/ 374 w 374"/>
                  <a:gd name="T33" fmla="*/ 301 h 446"/>
                  <a:gd name="T34" fmla="*/ 313 w 374"/>
                  <a:gd name="T35" fmla="*/ 341 h 446"/>
                  <a:gd name="T36" fmla="*/ 314 w 374"/>
                  <a:gd name="T37" fmla="*/ 374 h 446"/>
                  <a:gd name="T38" fmla="*/ 314 w 374"/>
                  <a:gd name="T39" fmla="*/ 376 h 446"/>
                  <a:gd name="T40" fmla="*/ 175 w 374"/>
                  <a:gd name="T41" fmla="*/ 376 h 446"/>
                  <a:gd name="T42" fmla="*/ 174 w 374"/>
                  <a:gd name="T43" fmla="*/ 376 h 446"/>
                  <a:gd name="T44" fmla="*/ 175 w 374"/>
                  <a:gd name="T45" fmla="*/ 377 h 446"/>
                  <a:gd name="T46" fmla="*/ 187 w 374"/>
                  <a:gd name="T47" fmla="*/ 406 h 446"/>
                  <a:gd name="T48" fmla="*/ 175 w 374"/>
                  <a:gd name="T49" fmla="*/ 434 h 446"/>
                  <a:gd name="T50" fmla="*/ 146 w 374"/>
                  <a:gd name="T51" fmla="*/ 446 h 446"/>
                  <a:gd name="T52" fmla="*/ 117 w 374"/>
                  <a:gd name="T53" fmla="*/ 434 h 446"/>
                  <a:gd name="T54" fmla="*/ 106 w 374"/>
                  <a:gd name="T55" fmla="*/ 406 h 446"/>
                  <a:gd name="T56" fmla="*/ 117 w 374"/>
                  <a:gd name="T57" fmla="*/ 377 h 446"/>
                  <a:gd name="T58" fmla="*/ 118 w 374"/>
                  <a:gd name="T59" fmla="*/ 376 h 446"/>
                  <a:gd name="T60" fmla="*/ 117 w 374"/>
                  <a:gd name="T61" fmla="*/ 376 h 446"/>
                  <a:gd name="T62" fmla="*/ 0 w 374"/>
                  <a:gd name="T63" fmla="*/ 376 h 446"/>
                  <a:gd name="T64" fmla="*/ 0 w 374"/>
                  <a:gd name="T65" fmla="*/ 253 h 446"/>
                  <a:gd name="T66" fmla="*/ 3 w 374"/>
                  <a:gd name="T67" fmla="*/ 253 h 446"/>
                  <a:gd name="T68" fmla="*/ 32 w 374"/>
                  <a:gd name="T69" fmla="*/ 265 h 446"/>
                  <a:gd name="T70" fmla="*/ 61 w 374"/>
                  <a:gd name="T71" fmla="*/ 253 h 446"/>
                  <a:gd name="T72" fmla="*/ 73 w 374"/>
                  <a:gd name="T73" fmla="*/ 224 h 446"/>
                  <a:gd name="T74" fmla="*/ 61 w 374"/>
                  <a:gd name="T75" fmla="*/ 196 h 446"/>
                  <a:gd name="T76" fmla="*/ 32 w 374"/>
                  <a:gd name="T77" fmla="*/ 184 h 446"/>
                  <a:gd name="T78" fmla="*/ 3 w 374"/>
                  <a:gd name="T79" fmla="*/ 196 h 446"/>
                  <a:gd name="T80" fmla="*/ 0 w 374"/>
                  <a:gd name="T81" fmla="*/ 196 h 44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374" h="446">
                    <a:moveTo>
                      <a:pt x="0" y="196"/>
                    </a:moveTo>
                    <a:cubicBezTo>
                      <a:pt x="0" y="61"/>
                      <a:pt x="0" y="61"/>
                      <a:pt x="0" y="61"/>
                    </a:cubicBezTo>
                    <a:cubicBezTo>
                      <a:pt x="0" y="61"/>
                      <a:pt x="1" y="61"/>
                      <a:pt x="1" y="61"/>
                    </a:cubicBezTo>
                    <a:cubicBezTo>
                      <a:pt x="12" y="61"/>
                      <a:pt x="22" y="61"/>
                      <a:pt x="32" y="62"/>
                    </a:cubicBezTo>
                    <a:cubicBezTo>
                      <a:pt x="67" y="0"/>
                      <a:pt x="67" y="0"/>
                      <a:pt x="67" y="0"/>
                    </a:cubicBezTo>
                    <a:cubicBezTo>
                      <a:pt x="87" y="4"/>
                      <a:pt x="107" y="8"/>
                      <a:pt x="126" y="15"/>
                    </a:cubicBezTo>
                    <a:cubicBezTo>
                      <a:pt x="126" y="86"/>
                      <a:pt x="126" y="86"/>
                      <a:pt x="126" y="86"/>
                    </a:cubicBezTo>
                    <a:cubicBezTo>
                      <a:pt x="146" y="95"/>
                      <a:pt x="166" y="106"/>
                      <a:pt x="185" y="120"/>
                    </a:cubicBezTo>
                    <a:cubicBezTo>
                      <a:pt x="185" y="120"/>
                      <a:pt x="185" y="120"/>
                      <a:pt x="186" y="120"/>
                    </a:cubicBezTo>
                    <a:cubicBezTo>
                      <a:pt x="246" y="84"/>
                      <a:pt x="246" y="84"/>
                      <a:pt x="246" y="84"/>
                    </a:cubicBezTo>
                    <a:cubicBezTo>
                      <a:pt x="254" y="91"/>
                      <a:pt x="262" y="98"/>
                      <a:pt x="269" y="106"/>
                    </a:cubicBezTo>
                    <a:cubicBezTo>
                      <a:pt x="274" y="111"/>
                      <a:pt x="278" y="115"/>
                      <a:pt x="283" y="120"/>
                    </a:cubicBezTo>
                    <a:cubicBezTo>
                      <a:pt x="284" y="122"/>
                      <a:pt x="286" y="124"/>
                      <a:pt x="288" y="126"/>
                    </a:cubicBezTo>
                    <a:cubicBezTo>
                      <a:pt x="252" y="186"/>
                      <a:pt x="252" y="186"/>
                      <a:pt x="252" y="186"/>
                    </a:cubicBezTo>
                    <a:cubicBezTo>
                      <a:pt x="266" y="204"/>
                      <a:pt x="278" y="224"/>
                      <a:pt x="287" y="244"/>
                    </a:cubicBezTo>
                    <a:cubicBezTo>
                      <a:pt x="359" y="244"/>
                      <a:pt x="359" y="244"/>
                      <a:pt x="359" y="244"/>
                    </a:cubicBezTo>
                    <a:cubicBezTo>
                      <a:pt x="365" y="263"/>
                      <a:pt x="370" y="282"/>
                      <a:pt x="374" y="301"/>
                    </a:cubicBezTo>
                    <a:cubicBezTo>
                      <a:pt x="313" y="341"/>
                      <a:pt x="313" y="341"/>
                      <a:pt x="313" y="341"/>
                    </a:cubicBezTo>
                    <a:cubicBezTo>
                      <a:pt x="314" y="352"/>
                      <a:pt x="314" y="363"/>
                      <a:pt x="314" y="374"/>
                    </a:cubicBezTo>
                    <a:cubicBezTo>
                      <a:pt x="314" y="375"/>
                      <a:pt x="314" y="375"/>
                      <a:pt x="314" y="376"/>
                    </a:cubicBezTo>
                    <a:cubicBezTo>
                      <a:pt x="175" y="376"/>
                      <a:pt x="175" y="376"/>
                      <a:pt x="175" y="376"/>
                    </a:cubicBezTo>
                    <a:cubicBezTo>
                      <a:pt x="174" y="376"/>
                      <a:pt x="174" y="376"/>
                      <a:pt x="174" y="376"/>
                    </a:cubicBezTo>
                    <a:cubicBezTo>
                      <a:pt x="174" y="376"/>
                      <a:pt x="175" y="377"/>
                      <a:pt x="175" y="377"/>
                    </a:cubicBezTo>
                    <a:cubicBezTo>
                      <a:pt x="183" y="385"/>
                      <a:pt x="187" y="395"/>
                      <a:pt x="187" y="406"/>
                    </a:cubicBezTo>
                    <a:cubicBezTo>
                      <a:pt x="187" y="417"/>
                      <a:pt x="183" y="427"/>
                      <a:pt x="175" y="434"/>
                    </a:cubicBezTo>
                    <a:cubicBezTo>
                      <a:pt x="167" y="442"/>
                      <a:pt x="157" y="446"/>
                      <a:pt x="146" y="446"/>
                    </a:cubicBezTo>
                    <a:cubicBezTo>
                      <a:pt x="135" y="446"/>
                      <a:pt x="125" y="442"/>
                      <a:pt x="117" y="434"/>
                    </a:cubicBezTo>
                    <a:cubicBezTo>
                      <a:pt x="110" y="427"/>
                      <a:pt x="106" y="417"/>
                      <a:pt x="106" y="406"/>
                    </a:cubicBezTo>
                    <a:cubicBezTo>
                      <a:pt x="106" y="395"/>
                      <a:pt x="110" y="385"/>
                      <a:pt x="117" y="377"/>
                    </a:cubicBezTo>
                    <a:cubicBezTo>
                      <a:pt x="118" y="377"/>
                      <a:pt x="118" y="376"/>
                      <a:pt x="118" y="376"/>
                    </a:cubicBezTo>
                    <a:cubicBezTo>
                      <a:pt x="117" y="376"/>
                      <a:pt x="117" y="376"/>
                      <a:pt x="117" y="376"/>
                    </a:cubicBezTo>
                    <a:cubicBezTo>
                      <a:pt x="0" y="376"/>
                      <a:pt x="0" y="376"/>
                      <a:pt x="0" y="376"/>
                    </a:cubicBezTo>
                    <a:cubicBezTo>
                      <a:pt x="0" y="253"/>
                      <a:pt x="0" y="253"/>
                      <a:pt x="0" y="253"/>
                    </a:cubicBezTo>
                    <a:cubicBezTo>
                      <a:pt x="3" y="253"/>
                      <a:pt x="3" y="253"/>
                      <a:pt x="3" y="253"/>
                    </a:cubicBezTo>
                    <a:cubicBezTo>
                      <a:pt x="11" y="261"/>
                      <a:pt x="21" y="265"/>
                      <a:pt x="32" y="265"/>
                    </a:cubicBezTo>
                    <a:cubicBezTo>
                      <a:pt x="43" y="265"/>
                      <a:pt x="53" y="261"/>
                      <a:pt x="61" y="253"/>
                    </a:cubicBezTo>
                    <a:cubicBezTo>
                      <a:pt x="69" y="245"/>
                      <a:pt x="73" y="236"/>
                      <a:pt x="73" y="224"/>
                    </a:cubicBezTo>
                    <a:cubicBezTo>
                      <a:pt x="73" y="213"/>
                      <a:pt x="69" y="204"/>
                      <a:pt x="61" y="196"/>
                    </a:cubicBezTo>
                    <a:cubicBezTo>
                      <a:pt x="53" y="188"/>
                      <a:pt x="43" y="184"/>
                      <a:pt x="32" y="184"/>
                    </a:cubicBezTo>
                    <a:cubicBezTo>
                      <a:pt x="21" y="184"/>
                      <a:pt x="11" y="188"/>
                      <a:pt x="3" y="196"/>
                    </a:cubicBezTo>
                    <a:lnTo>
                      <a:pt x="0" y="196"/>
                    </a:lnTo>
                    <a:close/>
                  </a:path>
                </a:pathLst>
              </a:custGeom>
              <a:solidFill>
                <a:srgbClr val="DE3437"/>
              </a:solidFill>
              <a:ln w="19050">
                <a:solidFill>
                  <a:sysClr val="window" lastClr="FFFFFF"/>
                </a:solidFill>
                <a:round/>
                <a:headEnd/>
                <a:tailEnd/>
              </a:ln>
            </p:spPr>
            <p:txBody>
              <a:bodyPr/>
              <a:lstStyle/>
              <a:p>
                <a:pPr marL="0" marR="0" lvl="0" indent="0" defTabSz="1827213" eaLnBrk="1" fontAlgn="base" latinLnBrk="0" hangingPunct="1">
                  <a:lnSpc>
                    <a:spcPct val="100000"/>
                  </a:lnSpc>
                  <a:spcBef>
                    <a:spcPct val="0"/>
                  </a:spcBef>
                  <a:spcAft>
                    <a:spcPct val="0"/>
                  </a:spcAft>
                  <a:buClrTx/>
                  <a:buSzTx/>
                  <a:buFontTx/>
                  <a:buNone/>
                  <a:tabLst/>
                  <a:defRPr/>
                </a:pPr>
                <a:endParaRPr kumimoji="0" lang="it-IT" sz="2400" b="0" i="0" u="none" strike="noStrike" kern="0" cap="none" spc="0" normalizeH="0" baseline="0" noProof="0" dirty="0">
                  <a:ln>
                    <a:noFill/>
                  </a:ln>
                  <a:solidFill>
                    <a:srgbClr val="FFFFFF"/>
                  </a:solidFill>
                  <a:effectLst/>
                  <a:uLnTx/>
                  <a:uFillTx/>
                  <a:latin typeface="Lato Light" panose="020F0502020204030203" pitchFamily="34" charset="0"/>
                  <a:ea typeface="ＭＳ Ｐゴシック" panose="020B0600070205080204" pitchFamily="34" charset="-128"/>
                </a:endParaRPr>
              </a:p>
            </p:txBody>
          </p:sp>
          <p:sp>
            <p:nvSpPr>
              <p:cNvPr id="22" name="Freeform 7">
                <a:extLst>
                  <a:ext uri="{FF2B5EF4-FFF2-40B4-BE49-F238E27FC236}">
                    <a16:creationId xmlns:a16="http://schemas.microsoft.com/office/drawing/2014/main" id="{1056B041-75F1-4B90-8BF6-773AB16D04BE}"/>
                  </a:ext>
                </a:extLst>
              </p:cNvPr>
              <p:cNvSpPr>
                <a:spLocks/>
              </p:cNvSpPr>
              <p:nvPr/>
            </p:nvSpPr>
            <p:spPr bwMode="auto">
              <a:xfrm>
                <a:off x="6285877" y="2997295"/>
                <a:ext cx="890801" cy="760007"/>
              </a:xfrm>
              <a:custGeom>
                <a:avLst/>
                <a:gdLst/>
                <a:ahLst/>
                <a:cxnLst>
                  <a:cxn ang="0">
                    <a:pos x="75" y="311"/>
                  </a:cxn>
                  <a:cxn ang="0">
                    <a:pos x="75" y="166"/>
                  </a:cxn>
                  <a:cxn ang="0">
                    <a:pos x="70" y="172"/>
                  </a:cxn>
                  <a:cxn ang="0">
                    <a:pos x="41" y="184"/>
                  </a:cxn>
                  <a:cxn ang="0">
                    <a:pos x="12" y="172"/>
                  </a:cxn>
                  <a:cxn ang="0">
                    <a:pos x="0" y="144"/>
                  </a:cxn>
                  <a:cxn ang="0">
                    <a:pos x="12" y="115"/>
                  </a:cxn>
                  <a:cxn ang="0">
                    <a:pos x="41" y="103"/>
                  </a:cxn>
                  <a:cxn ang="0">
                    <a:pos x="70" y="115"/>
                  </a:cxn>
                  <a:cxn ang="0">
                    <a:pos x="75" y="121"/>
                  </a:cxn>
                  <a:cxn ang="0">
                    <a:pos x="75" y="0"/>
                  </a:cxn>
                  <a:cxn ang="0">
                    <a:pos x="192" y="0"/>
                  </a:cxn>
                  <a:cxn ang="0">
                    <a:pos x="192" y="1"/>
                  </a:cxn>
                  <a:cxn ang="0">
                    <a:pos x="181" y="30"/>
                  </a:cxn>
                  <a:cxn ang="0">
                    <a:pos x="192" y="58"/>
                  </a:cxn>
                  <a:cxn ang="0">
                    <a:pos x="221" y="70"/>
                  </a:cxn>
                  <a:cxn ang="0">
                    <a:pos x="250" y="58"/>
                  </a:cxn>
                  <a:cxn ang="0">
                    <a:pos x="262" y="30"/>
                  </a:cxn>
                  <a:cxn ang="0">
                    <a:pos x="250" y="1"/>
                  </a:cxn>
                  <a:cxn ang="0">
                    <a:pos x="250" y="0"/>
                  </a:cxn>
                  <a:cxn ang="0">
                    <a:pos x="389" y="0"/>
                  </a:cxn>
                  <a:cxn ang="0">
                    <a:pos x="388" y="32"/>
                  </a:cxn>
                  <a:cxn ang="0">
                    <a:pos x="450" y="66"/>
                  </a:cxn>
                  <a:cxn ang="0">
                    <a:pos x="436" y="121"/>
                  </a:cxn>
                  <a:cxn ang="0">
                    <a:pos x="363" y="125"/>
                  </a:cxn>
                  <a:cxn ang="0">
                    <a:pos x="329" y="183"/>
                  </a:cxn>
                  <a:cxn ang="0">
                    <a:pos x="366" y="243"/>
                  </a:cxn>
                  <a:cxn ang="0">
                    <a:pos x="344" y="266"/>
                  </a:cxn>
                  <a:cxn ang="0">
                    <a:pos x="322" y="287"/>
                  </a:cxn>
                  <a:cxn ang="0">
                    <a:pos x="260" y="251"/>
                  </a:cxn>
                  <a:cxn ang="0">
                    <a:pos x="203" y="285"/>
                  </a:cxn>
                  <a:cxn ang="0">
                    <a:pos x="203" y="356"/>
                  </a:cxn>
                  <a:cxn ang="0">
                    <a:pos x="145" y="371"/>
                  </a:cxn>
                  <a:cxn ang="0">
                    <a:pos x="108" y="309"/>
                  </a:cxn>
                  <a:cxn ang="0">
                    <a:pos x="76" y="311"/>
                  </a:cxn>
                  <a:cxn ang="0">
                    <a:pos x="75" y="311"/>
                  </a:cxn>
                </a:cxnLst>
                <a:rect l="0" t="0" r="r" b="b"/>
                <a:pathLst>
                  <a:path w="450" h="371">
                    <a:moveTo>
                      <a:pt x="75" y="311"/>
                    </a:moveTo>
                    <a:cubicBezTo>
                      <a:pt x="75" y="166"/>
                      <a:pt x="75" y="166"/>
                      <a:pt x="75" y="166"/>
                    </a:cubicBezTo>
                    <a:cubicBezTo>
                      <a:pt x="73" y="168"/>
                      <a:pt x="72" y="170"/>
                      <a:pt x="70" y="172"/>
                    </a:cubicBezTo>
                    <a:cubicBezTo>
                      <a:pt x="62" y="180"/>
                      <a:pt x="52" y="184"/>
                      <a:pt x="41" y="184"/>
                    </a:cubicBezTo>
                    <a:cubicBezTo>
                      <a:pt x="30" y="184"/>
                      <a:pt x="20" y="180"/>
                      <a:pt x="12" y="172"/>
                    </a:cubicBezTo>
                    <a:cubicBezTo>
                      <a:pt x="4" y="165"/>
                      <a:pt x="0" y="155"/>
                      <a:pt x="0" y="144"/>
                    </a:cubicBezTo>
                    <a:cubicBezTo>
                      <a:pt x="0" y="133"/>
                      <a:pt x="4" y="123"/>
                      <a:pt x="12" y="115"/>
                    </a:cubicBezTo>
                    <a:cubicBezTo>
                      <a:pt x="20" y="107"/>
                      <a:pt x="30" y="103"/>
                      <a:pt x="41" y="103"/>
                    </a:cubicBezTo>
                    <a:cubicBezTo>
                      <a:pt x="52" y="103"/>
                      <a:pt x="62" y="107"/>
                      <a:pt x="70" y="115"/>
                    </a:cubicBezTo>
                    <a:cubicBezTo>
                      <a:pt x="72" y="117"/>
                      <a:pt x="73" y="119"/>
                      <a:pt x="75" y="121"/>
                    </a:cubicBezTo>
                    <a:cubicBezTo>
                      <a:pt x="75" y="0"/>
                      <a:pt x="75" y="0"/>
                      <a:pt x="75" y="0"/>
                    </a:cubicBezTo>
                    <a:cubicBezTo>
                      <a:pt x="192" y="0"/>
                      <a:pt x="192" y="0"/>
                      <a:pt x="192" y="0"/>
                    </a:cubicBezTo>
                    <a:cubicBezTo>
                      <a:pt x="192" y="1"/>
                      <a:pt x="192" y="1"/>
                      <a:pt x="192" y="1"/>
                    </a:cubicBezTo>
                    <a:cubicBezTo>
                      <a:pt x="185" y="9"/>
                      <a:pt x="181" y="19"/>
                      <a:pt x="181" y="30"/>
                    </a:cubicBezTo>
                    <a:cubicBezTo>
                      <a:pt x="181" y="41"/>
                      <a:pt x="185" y="51"/>
                      <a:pt x="192" y="58"/>
                    </a:cubicBezTo>
                    <a:cubicBezTo>
                      <a:pt x="200" y="66"/>
                      <a:pt x="210" y="70"/>
                      <a:pt x="221" y="70"/>
                    </a:cubicBezTo>
                    <a:cubicBezTo>
                      <a:pt x="232" y="70"/>
                      <a:pt x="242" y="66"/>
                      <a:pt x="250" y="58"/>
                    </a:cubicBezTo>
                    <a:cubicBezTo>
                      <a:pt x="258" y="51"/>
                      <a:pt x="262" y="41"/>
                      <a:pt x="262" y="30"/>
                    </a:cubicBezTo>
                    <a:cubicBezTo>
                      <a:pt x="262" y="19"/>
                      <a:pt x="258" y="9"/>
                      <a:pt x="250" y="1"/>
                    </a:cubicBezTo>
                    <a:cubicBezTo>
                      <a:pt x="250" y="0"/>
                      <a:pt x="250" y="0"/>
                      <a:pt x="250" y="0"/>
                    </a:cubicBezTo>
                    <a:cubicBezTo>
                      <a:pt x="389" y="0"/>
                      <a:pt x="389" y="0"/>
                      <a:pt x="389" y="0"/>
                    </a:cubicBezTo>
                    <a:cubicBezTo>
                      <a:pt x="389" y="11"/>
                      <a:pt x="389" y="22"/>
                      <a:pt x="388" y="32"/>
                    </a:cubicBezTo>
                    <a:cubicBezTo>
                      <a:pt x="450" y="66"/>
                      <a:pt x="450" y="66"/>
                      <a:pt x="450" y="66"/>
                    </a:cubicBezTo>
                    <a:cubicBezTo>
                      <a:pt x="446" y="85"/>
                      <a:pt x="442" y="103"/>
                      <a:pt x="436" y="121"/>
                    </a:cubicBezTo>
                    <a:cubicBezTo>
                      <a:pt x="363" y="125"/>
                      <a:pt x="363" y="125"/>
                      <a:pt x="363" y="125"/>
                    </a:cubicBezTo>
                    <a:cubicBezTo>
                      <a:pt x="354" y="145"/>
                      <a:pt x="343" y="164"/>
                      <a:pt x="329" y="183"/>
                    </a:cubicBezTo>
                    <a:cubicBezTo>
                      <a:pt x="366" y="243"/>
                      <a:pt x="366" y="243"/>
                      <a:pt x="366" y="243"/>
                    </a:cubicBezTo>
                    <a:cubicBezTo>
                      <a:pt x="359" y="251"/>
                      <a:pt x="352" y="258"/>
                      <a:pt x="344" y="266"/>
                    </a:cubicBezTo>
                    <a:cubicBezTo>
                      <a:pt x="337" y="273"/>
                      <a:pt x="329" y="280"/>
                      <a:pt x="322" y="287"/>
                    </a:cubicBezTo>
                    <a:cubicBezTo>
                      <a:pt x="260" y="251"/>
                      <a:pt x="260" y="251"/>
                      <a:pt x="260" y="251"/>
                    </a:cubicBezTo>
                    <a:cubicBezTo>
                      <a:pt x="242" y="265"/>
                      <a:pt x="223" y="276"/>
                      <a:pt x="203" y="285"/>
                    </a:cubicBezTo>
                    <a:cubicBezTo>
                      <a:pt x="203" y="356"/>
                      <a:pt x="203" y="356"/>
                      <a:pt x="203" y="356"/>
                    </a:cubicBezTo>
                    <a:cubicBezTo>
                      <a:pt x="184" y="363"/>
                      <a:pt x="165" y="368"/>
                      <a:pt x="145" y="371"/>
                    </a:cubicBezTo>
                    <a:cubicBezTo>
                      <a:pt x="108" y="309"/>
                      <a:pt x="108" y="309"/>
                      <a:pt x="108" y="309"/>
                    </a:cubicBezTo>
                    <a:cubicBezTo>
                      <a:pt x="98" y="310"/>
                      <a:pt x="87" y="311"/>
                      <a:pt x="76" y="311"/>
                    </a:cubicBezTo>
                    <a:cubicBezTo>
                      <a:pt x="76" y="311"/>
                      <a:pt x="75" y="311"/>
                      <a:pt x="75" y="311"/>
                    </a:cubicBezTo>
                    <a:close/>
                  </a:path>
                </a:pathLst>
              </a:custGeom>
              <a:solidFill>
                <a:srgbClr val="44546A">
                  <a:lumMod val="75000"/>
                </a:srgbClr>
              </a:solidFill>
              <a:ln w="19050">
                <a:solidFill>
                  <a:sysClr val="window" lastClr="FFFFFF"/>
                </a:solidFill>
                <a:round/>
                <a:headEnd/>
                <a:tailEnd/>
              </a:ln>
            </p:spPr>
            <p:txBody>
              <a:bodyPr/>
              <a:lstStyle/>
              <a:p>
                <a:pPr marL="0" marR="0" lvl="0" indent="0" defTabSz="1828434"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a:ln>
                    <a:noFill/>
                  </a:ln>
                  <a:solidFill>
                    <a:srgbClr val="FFFFFF"/>
                  </a:solidFill>
                  <a:effectLst/>
                  <a:uLnTx/>
                  <a:uFillTx/>
                  <a:latin typeface="Lato Light"/>
                  <a:ea typeface="ＭＳ Ｐゴシック" panose="020B0600070205080204" pitchFamily="34" charset="-128"/>
                </a:endParaRPr>
              </a:p>
            </p:txBody>
          </p:sp>
          <p:sp>
            <p:nvSpPr>
              <p:cNvPr id="23" name="Freeform 5">
                <a:extLst>
                  <a:ext uri="{FF2B5EF4-FFF2-40B4-BE49-F238E27FC236}">
                    <a16:creationId xmlns:a16="http://schemas.microsoft.com/office/drawing/2014/main" id="{B02BCC78-1C7D-4092-A0D9-120C78FA68BC}"/>
                  </a:ext>
                </a:extLst>
              </p:cNvPr>
              <p:cNvSpPr>
                <a:spLocks/>
              </p:cNvSpPr>
              <p:nvPr/>
            </p:nvSpPr>
            <p:spPr bwMode="auto">
              <a:xfrm>
                <a:off x="5697845" y="2228928"/>
                <a:ext cx="880741" cy="768218"/>
              </a:xfrm>
              <a:custGeom>
                <a:avLst/>
                <a:gdLst>
                  <a:gd name="T0" fmla="*/ 372 w 445"/>
                  <a:gd name="T1" fmla="*/ 375 h 375"/>
                  <a:gd name="T2" fmla="*/ 239 w 445"/>
                  <a:gd name="T3" fmla="*/ 375 h 375"/>
                  <a:gd name="T4" fmla="*/ 248 w 445"/>
                  <a:gd name="T5" fmla="*/ 368 h 375"/>
                  <a:gd name="T6" fmla="*/ 260 w 445"/>
                  <a:gd name="T7" fmla="*/ 340 h 375"/>
                  <a:gd name="T8" fmla="*/ 248 w 445"/>
                  <a:gd name="T9" fmla="*/ 311 h 375"/>
                  <a:gd name="T10" fmla="*/ 220 w 445"/>
                  <a:gd name="T11" fmla="*/ 299 h 375"/>
                  <a:gd name="T12" fmla="*/ 191 w 445"/>
                  <a:gd name="T13" fmla="*/ 311 h 375"/>
                  <a:gd name="T14" fmla="*/ 179 w 445"/>
                  <a:gd name="T15" fmla="*/ 340 h 375"/>
                  <a:gd name="T16" fmla="*/ 191 w 445"/>
                  <a:gd name="T17" fmla="*/ 368 h 375"/>
                  <a:gd name="T18" fmla="*/ 200 w 445"/>
                  <a:gd name="T19" fmla="*/ 375 h 375"/>
                  <a:gd name="T20" fmla="*/ 61 w 445"/>
                  <a:gd name="T21" fmla="*/ 375 h 375"/>
                  <a:gd name="T22" fmla="*/ 61 w 445"/>
                  <a:gd name="T23" fmla="*/ 375 h 375"/>
                  <a:gd name="T24" fmla="*/ 61 w 445"/>
                  <a:gd name="T25" fmla="*/ 373 h 375"/>
                  <a:gd name="T26" fmla="*/ 61 w 445"/>
                  <a:gd name="T27" fmla="*/ 367 h 375"/>
                  <a:gd name="T28" fmla="*/ 62 w 445"/>
                  <a:gd name="T29" fmla="*/ 342 h 375"/>
                  <a:gd name="T30" fmla="*/ 0 w 445"/>
                  <a:gd name="T31" fmla="*/ 307 h 375"/>
                  <a:gd name="T32" fmla="*/ 16 w 445"/>
                  <a:gd name="T33" fmla="*/ 243 h 375"/>
                  <a:gd name="T34" fmla="*/ 86 w 445"/>
                  <a:gd name="T35" fmla="*/ 247 h 375"/>
                  <a:gd name="T36" fmla="*/ 119 w 445"/>
                  <a:gd name="T37" fmla="*/ 191 h 375"/>
                  <a:gd name="T38" fmla="*/ 85 w 445"/>
                  <a:gd name="T39" fmla="*/ 127 h 375"/>
                  <a:gd name="T40" fmla="*/ 92 w 445"/>
                  <a:gd name="T41" fmla="*/ 119 h 375"/>
                  <a:gd name="T42" fmla="*/ 106 w 445"/>
                  <a:gd name="T43" fmla="*/ 105 h 375"/>
                  <a:gd name="T44" fmla="*/ 128 w 445"/>
                  <a:gd name="T45" fmla="*/ 84 h 375"/>
                  <a:gd name="T46" fmla="*/ 188 w 445"/>
                  <a:gd name="T47" fmla="*/ 120 h 375"/>
                  <a:gd name="T48" fmla="*/ 190 w 445"/>
                  <a:gd name="T49" fmla="*/ 119 h 375"/>
                  <a:gd name="T50" fmla="*/ 243 w 445"/>
                  <a:gd name="T51" fmla="*/ 88 h 375"/>
                  <a:gd name="T52" fmla="*/ 243 w 445"/>
                  <a:gd name="T53" fmla="*/ 16 h 375"/>
                  <a:gd name="T54" fmla="*/ 303 w 445"/>
                  <a:gd name="T55" fmla="*/ 0 h 375"/>
                  <a:gd name="T56" fmla="*/ 339 w 445"/>
                  <a:gd name="T57" fmla="*/ 62 h 375"/>
                  <a:gd name="T58" fmla="*/ 372 w 445"/>
                  <a:gd name="T59" fmla="*/ 60 h 375"/>
                  <a:gd name="T60" fmla="*/ 372 w 445"/>
                  <a:gd name="T61" fmla="*/ 195 h 375"/>
                  <a:gd name="T62" fmla="*/ 372 w 445"/>
                  <a:gd name="T63" fmla="*/ 199 h 375"/>
                  <a:gd name="T64" fmla="*/ 375 w 445"/>
                  <a:gd name="T65" fmla="*/ 195 h 375"/>
                  <a:gd name="T66" fmla="*/ 404 w 445"/>
                  <a:gd name="T67" fmla="*/ 183 h 375"/>
                  <a:gd name="T68" fmla="*/ 433 w 445"/>
                  <a:gd name="T69" fmla="*/ 195 h 375"/>
                  <a:gd name="T70" fmla="*/ 445 w 445"/>
                  <a:gd name="T71" fmla="*/ 223 h 375"/>
                  <a:gd name="T72" fmla="*/ 433 w 445"/>
                  <a:gd name="T73" fmla="*/ 252 h 375"/>
                  <a:gd name="T74" fmla="*/ 404 w 445"/>
                  <a:gd name="T75" fmla="*/ 264 h 375"/>
                  <a:gd name="T76" fmla="*/ 375 w 445"/>
                  <a:gd name="T77" fmla="*/ 252 h 375"/>
                  <a:gd name="T78" fmla="*/ 372 w 445"/>
                  <a:gd name="T79" fmla="*/ 248 h 375"/>
                  <a:gd name="T80" fmla="*/ 372 w 445"/>
                  <a:gd name="T81" fmla="*/ 252 h 375"/>
                  <a:gd name="T82" fmla="*/ 372 w 445"/>
                  <a:gd name="T83" fmla="*/ 375 h 375"/>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445" h="375">
                    <a:moveTo>
                      <a:pt x="372" y="375"/>
                    </a:moveTo>
                    <a:cubicBezTo>
                      <a:pt x="239" y="375"/>
                      <a:pt x="239" y="375"/>
                      <a:pt x="239" y="375"/>
                    </a:cubicBezTo>
                    <a:cubicBezTo>
                      <a:pt x="243" y="373"/>
                      <a:pt x="246" y="371"/>
                      <a:pt x="248" y="368"/>
                    </a:cubicBezTo>
                    <a:cubicBezTo>
                      <a:pt x="256" y="360"/>
                      <a:pt x="260" y="351"/>
                      <a:pt x="260" y="340"/>
                    </a:cubicBezTo>
                    <a:cubicBezTo>
                      <a:pt x="260" y="328"/>
                      <a:pt x="256" y="319"/>
                      <a:pt x="248" y="311"/>
                    </a:cubicBezTo>
                    <a:cubicBezTo>
                      <a:pt x="241" y="303"/>
                      <a:pt x="231" y="299"/>
                      <a:pt x="220" y="299"/>
                    </a:cubicBezTo>
                    <a:cubicBezTo>
                      <a:pt x="209" y="299"/>
                      <a:pt x="199" y="303"/>
                      <a:pt x="191" y="311"/>
                    </a:cubicBezTo>
                    <a:cubicBezTo>
                      <a:pt x="183" y="319"/>
                      <a:pt x="179" y="328"/>
                      <a:pt x="179" y="340"/>
                    </a:cubicBezTo>
                    <a:cubicBezTo>
                      <a:pt x="179" y="351"/>
                      <a:pt x="183" y="360"/>
                      <a:pt x="191" y="368"/>
                    </a:cubicBezTo>
                    <a:cubicBezTo>
                      <a:pt x="194" y="371"/>
                      <a:pt x="197" y="373"/>
                      <a:pt x="200" y="375"/>
                    </a:cubicBezTo>
                    <a:cubicBezTo>
                      <a:pt x="61" y="375"/>
                      <a:pt x="61" y="375"/>
                      <a:pt x="61" y="375"/>
                    </a:cubicBezTo>
                    <a:cubicBezTo>
                      <a:pt x="61" y="375"/>
                      <a:pt x="61" y="375"/>
                      <a:pt x="61" y="375"/>
                    </a:cubicBezTo>
                    <a:cubicBezTo>
                      <a:pt x="61" y="374"/>
                      <a:pt x="61" y="374"/>
                      <a:pt x="61" y="373"/>
                    </a:cubicBezTo>
                    <a:cubicBezTo>
                      <a:pt x="61" y="371"/>
                      <a:pt x="61" y="369"/>
                      <a:pt x="61" y="367"/>
                    </a:cubicBezTo>
                    <a:cubicBezTo>
                      <a:pt x="61" y="359"/>
                      <a:pt x="61" y="350"/>
                      <a:pt x="62" y="342"/>
                    </a:cubicBezTo>
                    <a:cubicBezTo>
                      <a:pt x="0" y="307"/>
                      <a:pt x="0" y="307"/>
                      <a:pt x="0" y="307"/>
                    </a:cubicBezTo>
                    <a:cubicBezTo>
                      <a:pt x="4" y="285"/>
                      <a:pt x="9" y="263"/>
                      <a:pt x="16" y="243"/>
                    </a:cubicBezTo>
                    <a:cubicBezTo>
                      <a:pt x="86" y="247"/>
                      <a:pt x="86" y="247"/>
                      <a:pt x="86" y="247"/>
                    </a:cubicBezTo>
                    <a:cubicBezTo>
                      <a:pt x="95" y="227"/>
                      <a:pt x="106" y="209"/>
                      <a:pt x="119" y="191"/>
                    </a:cubicBezTo>
                    <a:cubicBezTo>
                      <a:pt x="85" y="127"/>
                      <a:pt x="85" y="127"/>
                      <a:pt x="85" y="127"/>
                    </a:cubicBezTo>
                    <a:cubicBezTo>
                      <a:pt x="87" y="124"/>
                      <a:pt x="90" y="122"/>
                      <a:pt x="92" y="119"/>
                    </a:cubicBezTo>
                    <a:cubicBezTo>
                      <a:pt x="97" y="114"/>
                      <a:pt x="101" y="110"/>
                      <a:pt x="106" y="105"/>
                    </a:cubicBezTo>
                    <a:cubicBezTo>
                      <a:pt x="113" y="98"/>
                      <a:pt x="120" y="91"/>
                      <a:pt x="128" y="84"/>
                    </a:cubicBezTo>
                    <a:cubicBezTo>
                      <a:pt x="188" y="120"/>
                      <a:pt x="188" y="120"/>
                      <a:pt x="188" y="120"/>
                    </a:cubicBezTo>
                    <a:cubicBezTo>
                      <a:pt x="189" y="120"/>
                      <a:pt x="190" y="119"/>
                      <a:pt x="190" y="119"/>
                    </a:cubicBezTo>
                    <a:cubicBezTo>
                      <a:pt x="207" y="106"/>
                      <a:pt x="225" y="96"/>
                      <a:pt x="243" y="88"/>
                    </a:cubicBezTo>
                    <a:cubicBezTo>
                      <a:pt x="243" y="16"/>
                      <a:pt x="243" y="16"/>
                      <a:pt x="243" y="16"/>
                    </a:cubicBezTo>
                    <a:cubicBezTo>
                      <a:pt x="262" y="9"/>
                      <a:pt x="282" y="4"/>
                      <a:pt x="303" y="0"/>
                    </a:cubicBezTo>
                    <a:cubicBezTo>
                      <a:pt x="339" y="62"/>
                      <a:pt x="339" y="62"/>
                      <a:pt x="339" y="62"/>
                    </a:cubicBezTo>
                    <a:cubicBezTo>
                      <a:pt x="350" y="61"/>
                      <a:pt x="361" y="60"/>
                      <a:pt x="372" y="60"/>
                    </a:cubicBezTo>
                    <a:cubicBezTo>
                      <a:pt x="372" y="195"/>
                      <a:pt x="372" y="195"/>
                      <a:pt x="372" y="195"/>
                    </a:cubicBezTo>
                    <a:cubicBezTo>
                      <a:pt x="372" y="199"/>
                      <a:pt x="372" y="199"/>
                      <a:pt x="372" y="199"/>
                    </a:cubicBezTo>
                    <a:cubicBezTo>
                      <a:pt x="373" y="197"/>
                      <a:pt x="374" y="196"/>
                      <a:pt x="375" y="195"/>
                    </a:cubicBezTo>
                    <a:cubicBezTo>
                      <a:pt x="383" y="187"/>
                      <a:pt x="393" y="183"/>
                      <a:pt x="404" y="183"/>
                    </a:cubicBezTo>
                    <a:cubicBezTo>
                      <a:pt x="415" y="183"/>
                      <a:pt x="425" y="187"/>
                      <a:pt x="433" y="195"/>
                    </a:cubicBezTo>
                    <a:cubicBezTo>
                      <a:pt x="441" y="203"/>
                      <a:pt x="445" y="212"/>
                      <a:pt x="445" y="223"/>
                    </a:cubicBezTo>
                    <a:cubicBezTo>
                      <a:pt x="445" y="235"/>
                      <a:pt x="441" y="244"/>
                      <a:pt x="433" y="252"/>
                    </a:cubicBezTo>
                    <a:cubicBezTo>
                      <a:pt x="425" y="260"/>
                      <a:pt x="415" y="264"/>
                      <a:pt x="404" y="264"/>
                    </a:cubicBezTo>
                    <a:cubicBezTo>
                      <a:pt x="393" y="264"/>
                      <a:pt x="383" y="260"/>
                      <a:pt x="375" y="252"/>
                    </a:cubicBezTo>
                    <a:cubicBezTo>
                      <a:pt x="374" y="251"/>
                      <a:pt x="373" y="250"/>
                      <a:pt x="372" y="248"/>
                    </a:cubicBezTo>
                    <a:cubicBezTo>
                      <a:pt x="372" y="252"/>
                      <a:pt x="372" y="252"/>
                      <a:pt x="372" y="252"/>
                    </a:cubicBezTo>
                    <a:lnTo>
                      <a:pt x="372" y="375"/>
                    </a:lnTo>
                    <a:close/>
                  </a:path>
                </a:pathLst>
              </a:custGeom>
              <a:solidFill>
                <a:schemeClr val="accent4">
                  <a:lumMod val="75000"/>
                </a:schemeClr>
              </a:solidFill>
              <a:ln w="19050">
                <a:solidFill>
                  <a:sysClr val="window" lastClr="FFFFFF"/>
                </a:solidFill>
                <a:round/>
                <a:headEnd/>
                <a:tailEnd/>
              </a:ln>
            </p:spPr>
            <p:txBody>
              <a:bodyPr/>
              <a:lstStyle/>
              <a:p>
                <a:pPr marL="0" marR="0" lvl="0" indent="0" defTabSz="1827213" eaLnBrk="1" fontAlgn="base" latinLnBrk="0" hangingPunct="1">
                  <a:lnSpc>
                    <a:spcPct val="100000"/>
                  </a:lnSpc>
                  <a:spcBef>
                    <a:spcPct val="0"/>
                  </a:spcBef>
                  <a:spcAft>
                    <a:spcPct val="0"/>
                  </a:spcAft>
                  <a:buClrTx/>
                  <a:buSzTx/>
                  <a:buFontTx/>
                  <a:buNone/>
                  <a:tabLst/>
                  <a:defRPr/>
                </a:pPr>
                <a:endParaRPr kumimoji="0" lang="it-IT" sz="2400" b="0" i="0" u="none" strike="noStrike" kern="0" cap="none" spc="0" normalizeH="0" baseline="0" noProof="0" dirty="0">
                  <a:ln>
                    <a:noFill/>
                  </a:ln>
                  <a:solidFill>
                    <a:srgbClr val="FFFFFF"/>
                  </a:solidFill>
                  <a:effectLst/>
                  <a:uLnTx/>
                  <a:uFillTx/>
                  <a:latin typeface="Lato Light" panose="020F0502020204030203" pitchFamily="34" charset="0"/>
                  <a:ea typeface="ＭＳ Ｐゴシック" panose="020B0600070205080204" pitchFamily="34" charset="-128"/>
                </a:endParaRPr>
              </a:p>
            </p:txBody>
          </p:sp>
          <p:sp>
            <p:nvSpPr>
              <p:cNvPr id="24" name="Freeform 8">
                <a:extLst>
                  <a:ext uri="{FF2B5EF4-FFF2-40B4-BE49-F238E27FC236}">
                    <a16:creationId xmlns:a16="http://schemas.microsoft.com/office/drawing/2014/main" id="{FE3B08EE-1EAF-4ED1-8FD9-560E6E6DB95F}"/>
                  </a:ext>
                </a:extLst>
              </p:cNvPr>
              <p:cNvSpPr>
                <a:spLocks/>
              </p:cNvSpPr>
              <p:nvPr/>
            </p:nvSpPr>
            <p:spPr bwMode="auto">
              <a:xfrm>
                <a:off x="5697845" y="2841492"/>
                <a:ext cx="736247" cy="913317"/>
              </a:xfrm>
              <a:custGeom>
                <a:avLst/>
                <a:gdLst/>
                <a:ahLst/>
                <a:cxnLst>
                  <a:cxn ang="0">
                    <a:pos x="61" y="76"/>
                  </a:cxn>
                  <a:cxn ang="0">
                    <a:pos x="200" y="76"/>
                  </a:cxn>
                  <a:cxn ang="0">
                    <a:pos x="191" y="69"/>
                  </a:cxn>
                  <a:cxn ang="0">
                    <a:pos x="179" y="41"/>
                  </a:cxn>
                  <a:cxn ang="0">
                    <a:pos x="191" y="12"/>
                  </a:cxn>
                  <a:cxn ang="0">
                    <a:pos x="220" y="0"/>
                  </a:cxn>
                  <a:cxn ang="0">
                    <a:pos x="248" y="12"/>
                  </a:cxn>
                  <a:cxn ang="0">
                    <a:pos x="260" y="41"/>
                  </a:cxn>
                  <a:cxn ang="0">
                    <a:pos x="248" y="69"/>
                  </a:cxn>
                  <a:cxn ang="0">
                    <a:pos x="239" y="76"/>
                  </a:cxn>
                  <a:cxn ang="0">
                    <a:pos x="372" y="76"/>
                  </a:cxn>
                  <a:cxn ang="0">
                    <a:pos x="372" y="197"/>
                  </a:cxn>
                  <a:cxn ang="0">
                    <a:pos x="367" y="191"/>
                  </a:cxn>
                  <a:cxn ang="0">
                    <a:pos x="338" y="179"/>
                  </a:cxn>
                  <a:cxn ang="0">
                    <a:pos x="309" y="191"/>
                  </a:cxn>
                  <a:cxn ang="0">
                    <a:pos x="297" y="220"/>
                  </a:cxn>
                  <a:cxn ang="0">
                    <a:pos x="309" y="248"/>
                  </a:cxn>
                  <a:cxn ang="0">
                    <a:pos x="338" y="260"/>
                  </a:cxn>
                  <a:cxn ang="0">
                    <a:pos x="367" y="248"/>
                  </a:cxn>
                  <a:cxn ang="0">
                    <a:pos x="372" y="242"/>
                  </a:cxn>
                  <a:cxn ang="0">
                    <a:pos x="372" y="387"/>
                  </a:cxn>
                  <a:cxn ang="0">
                    <a:pos x="340" y="385"/>
                  </a:cxn>
                  <a:cxn ang="0">
                    <a:pos x="302" y="446"/>
                  </a:cxn>
                  <a:cxn ang="0">
                    <a:pos x="242" y="430"/>
                  </a:cxn>
                  <a:cxn ang="0">
                    <a:pos x="247" y="361"/>
                  </a:cxn>
                  <a:cxn ang="0">
                    <a:pos x="184" y="323"/>
                  </a:cxn>
                  <a:cxn ang="0">
                    <a:pos x="129" y="363"/>
                  </a:cxn>
                  <a:cxn ang="0">
                    <a:pos x="106" y="342"/>
                  </a:cxn>
                  <a:cxn ang="0">
                    <a:pos x="82" y="316"/>
                  </a:cxn>
                  <a:cxn ang="0">
                    <a:pos x="118" y="254"/>
                  </a:cxn>
                  <a:cxn ang="0">
                    <a:pos x="86" y="199"/>
                  </a:cxn>
                  <a:cxn ang="0">
                    <a:pos x="15" y="199"/>
                  </a:cxn>
                  <a:cxn ang="0">
                    <a:pos x="0" y="141"/>
                  </a:cxn>
                  <a:cxn ang="0">
                    <a:pos x="62" y="104"/>
                  </a:cxn>
                  <a:cxn ang="0">
                    <a:pos x="61" y="84"/>
                  </a:cxn>
                  <a:cxn ang="0">
                    <a:pos x="61" y="76"/>
                  </a:cxn>
                </a:cxnLst>
                <a:rect l="0" t="0" r="r" b="b"/>
                <a:pathLst>
                  <a:path w="372" h="446">
                    <a:moveTo>
                      <a:pt x="61" y="76"/>
                    </a:moveTo>
                    <a:cubicBezTo>
                      <a:pt x="200" y="76"/>
                      <a:pt x="200" y="76"/>
                      <a:pt x="200" y="76"/>
                    </a:cubicBezTo>
                    <a:cubicBezTo>
                      <a:pt x="197" y="74"/>
                      <a:pt x="194" y="72"/>
                      <a:pt x="191" y="69"/>
                    </a:cubicBezTo>
                    <a:cubicBezTo>
                      <a:pt x="183" y="61"/>
                      <a:pt x="179" y="52"/>
                      <a:pt x="179" y="41"/>
                    </a:cubicBezTo>
                    <a:cubicBezTo>
                      <a:pt x="179" y="29"/>
                      <a:pt x="183" y="20"/>
                      <a:pt x="191" y="12"/>
                    </a:cubicBezTo>
                    <a:cubicBezTo>
                      <a:pt x="199" y="4"/>
                      <a:pt x="209" y="0"/>
                      <a:pt x="220" y="0"/>
                    </a:cubicBezTo>
                    <a:cubicBezTo>
                      <a:pt x="231" y="0"/>
                      <a:pt x="241" y="4"/>
                      <a:pt x="248" y="12"/>
                    </a:cubicBezTo>
                    <a:cubicBezTo>
                      <a:pt x="256" y="20"/>
                      <a:pt x="260" y="29"/>
                      <a:pt x="260" y="41"/>
                    </a:cubicBezTo>
                    <a:cubicBezTo>
                      <a:pt x="260" y="52"/>
                      <a:pt x="256" y="61"/>
                      <a:pt x="248" y="69"/>
                    </a:cubicBezTo>
                    <a:cubicBezTo>
                      <a:pt x="246" y="72"/>
                      <a:pt x="243" y="74"/>
                      <a:pt x="239" y="76"/>
                    </a:cubicBezTo>
                    <a:cubicBezTo>
                      <a:pt x="372" y="76"/>
                      <a:pt x="372" y="76"/>
                      <a:pt x="372" y="76"/>
                    </a:cubicBezTo>
                    <a:cubicBezTo>
                      <a:pt x="372" y="197"/>
                      <a:pt x="372" y="197"/>
                      <a:pt x="372" y="197"/>
                    </a:cubicBezTo>
                    <a:cubicBezTo>
                      <a:pt x="370" y="195"/>
                      <a:pt x="369" y="193"/>
                      <a:pt x="367" y="191"/>
                    </a:cubicBezTo>
                    <a:cubicBezTo>
                      <a:pt x="359" y="183"/>
                      <a:pt x="349" y="179"/>
                      <a:pt x="338" y="179"/>
                    </a:cubicBezTo>
                    <a:cubicBezTo>
                      <a:pt x="327" y="179"/>
                      <a:pt x="317" y="183"/>
                      <a:pt x="309" y="191"/>
                    </a:cubicBezTo>
                    <a:cubicBezTo>
                      <a:pt x="301" y="199"/>
                      <a:pt x="297" y="209"/>
                      <a:pt x="297" y="220"/>
                    </a:cubicBezTo>
                    <a:cubicBezTo>
                      <a:pt x="297" y="231"/>
                      <a:pt x="301" y="241"/>
                      <a:pt x="309" y="248"/>
                    </a:cubicBezTo>
                    <a:cubicBezTo>
                      <a:pt x="317" y="256"/>
                      <a:pt x="327" y="260"/>
                      <a:pt x="338" y="260"/>
                    </a:cubicBezTo>
                    <a:cubicBezTo>
                      <a:pt x="349" y="260"/>
                      <a:pt x="359" y="256"/>
                      <a:pt x="367" y="248"/>
                    </a:cubicBezTo>
                    <a:cubicBezTo>
                      <a:pt x="369" y="246"/>
                      <a:pt x="370" y="244"/>
                      <a:pt x="372" y="242"/>
                    </a:cubicBezTo>
                    <a:cubicBezTo>
                      <a:pt x="372" y="387"/>
                      <a:pt x="372" y="387"/>
                      <a:pt x="372" y="387"/>
                    </a:cubicBezTo>
                    <a:cubicBezTo>
                      <a:pt x="361" y="387"/>
                      <a:pt x="351" y="386"/>
                      <a:pt x="340" y="385"/>
                    </a:cubicBezTo>
                    <a:cubicBezTo>
                      <a:pt x="302" y="446"/>
                      <a:pt x="302" y="446"/>
                      <a:pt x="302" y="446"/>
                    </a:cubicBezTo>
                    <a:cubicBezTo>
                      <a:pt x="281" y="443"/>
                      <a:pt x="261" y="437"/>
                      <a:pt x="242" y="430"/>
                    </a:cubicBezTo>
                    <a:cubicBezTo>
                      <a:pt x="247" y="361"/>
                      <a:pt x="247" y="361"/>
                      <a:pt x="247" y="361"/>
                    </a:cubicBezTo>
                    <a:cubicBezTo>
                      <a:pt x="225" y="351"/>
                      <a:pt x="204" y="338"/>
                      <a:pt x="184" y="323"/>
                    </a:cubicBezTo>
                    <a:cubicBezTo>
                      <a:pt x="129" y="363"/>
                      <a:pt x="129" y="363"/>
                      <a:pt x="129" y="363"/>
                    </a:cubicBezTo>
                    <a:cubicBezTo>
                      <a:pt x="121" y="356"/>
                      <a:pt x="113" y="349"/>
                      <a:pt x="106" y="342"/>
                    </a:cubicBezTo>
                    <a:cubicBezTo>
                      <a:pt x="97" y="333"/>
                      <a:pt x="89" y="325"/>
                      <a:pt x="82" y="316"/>
                    </a:cubicBezTo>
                    <a:cubicBezTo>
                      <a:pt x="118" y="254"/>
                      <a:pt x="118" y="254"/>
                      <a:pt x="118" y="254"/>
                    </a:cubicBezTo>
                    <a:cubicBezTo>
                      <a:pt x="105" y="237"/>
                      <a:pt x="94" y="219"/>
                      <a:pt x="86" y="199"/>
                    </a:cubicBezTo>
                    <a:cubicBezTo>
                      <a:pt x="15" y="199"/>
                      <a:pt x="15" y="199"/>
                      <a:pt x="15" y="199"/>
                    </a:cubicBezTo>
                    <a:cubicBezTo>
                      <a:pt x="8" y="180"/>
                      <a:pt x="3" y="161"/>
                      <a:pt x="0" y="141"/>
                    </a:cubicBezTo>
                    <a:cubicBezTo>
                      <a:pt x="62" y="104"/>
                      <a:pt x="62" y="104"/>
                      <a:pt x="62" y="104"/>
                    </a:cubicBezTo>
                    <a:cubicBezTo>
                      <a:pt x="62" y="98"/>
                      <a:pt x="61" y="91"/>
                      <a:pt x="61" y="84"/>
                    </a:cubicBezTo>
                    <a:lnTo>
                      <a:pt x="61" y="76"/>
                    </a:lnTo>
                    <a:close/>
                  </a:path>
                </a:pathLst>
              </a:custGeom>
              <a:solidFill>
                <a:srgbClr val="44546A">
                  <a:lumMod val="60000"/>
                  <a:lumOff val="40000"/>
                </a:srgbClr>
              </a:solidFill>
              <a:ln w="19050">
                <a:solidFill>
                  <a:sysClr val="window" lastClr="FFFFFF"/>
                </a:solidFill>
                <a:round/>
                <a:headEnd/>
                <a:tailEnd/>
              </a:ln>
            </p:spPr>
            <p:txBody>
              <a:bodyPr/>
              <a:lstStyle/>
              <a:p>
                <a:pPr marL="0" marR="0" lvl="0" indent="0" defTabSz="1828434"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a:ln>
                    <a:noFill/>
                  </a:ln>
                  <a:solidFill>
                    <a:srgbClr val="FFFFFF"/>
                  </a:solidFill>
                  <a:effectLst/>
                  <a:uLnTx/>
                  <a:uFillTx/>
                  <a:latin typeface="Lato Light"/>
                  <a:ea typeface="ＭＳ Ｐゴシック" panose="020B0600070205080204" pitchFamily="34" charset="-128"/>
                </a:endParaRPr>
              </a:p>
            </p:txBody>
          </p:sp>
        </p:grpSp>
        <p:sp>
          <p:nvSpPr>
            <p:cNvPr id="17" name="Rettangolo 16">
              <a:extLst>
                <a:ext uri="{FF2B5EF4-FFF2-40B4-BE49-F238E27FC236}">
                  <a16:creationId xmlns:a16="http://schemas.microsoft.com/office/drawing/2014/main" id="{C69CBDA1-FB2F-4133-A360-FAF8B72EE6F6}"/>
                </a:ext>
              </a:extLst>
            </p:cNvPr>
            <p:cNvSpPr/>
            <p:nvPr/>
          </p:nvSpPr>
          <p:spPr>
            <a:xfrm>
              <a:off x="6347483" y="3714637"/>
              <a:ext cx="2721431" cy="1987214"/>
            </a:xfrm>
            <a:prstGeom prst="rect">
              <a:avLst/>
            </a:prstGeom>
          </p:spPr>
          <p:txBody>
            <a:bodyPr wrap="none">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lang="it-IT" sz="1600" b="1" kern="0" dirty="0">
                  <a:solidFill>
                    <a:prstClr val="white"/>
                  </a:solidFill>
                  <a:latin typeface="Calibri Light"/>
                </a:rPr>
                <a:t>OPEN DATA DRIVEN:</a:t>
              </a:r>
            </a:p>
            <a:p>
              <a:pPr marL="0" marR="0" lvl="0" indent="0" algn="r" defTabSz="914400" eaLnBrk="1" fontAlgn="auto" latinLnBrk="0" hangingPunct="1">
                <a:lnSpc>
                  <a:spcPct val="100000"/>
                </a:lnSpc>
                <a:spcBef>
                  <a:spcPts val="0"/>
                </a:spcBef>
                <a:spcAft>
                  <a:spcPts val="0"/>
                </a:spcAft>
                <a:buClrTx/>
                <a:buSzTx/>
                <a:buFontTx/>
                <a:buNone/>
                <a:tabLst/>
                <a:defRPr/>
              </a:pPr>
              <a:r>
                <a:rPr kumimoji="0" lang="it-IT" sz="1600" b="1" i="0" u="none" strike="noStrike" kern="0" cap="none" spc="0" normalizeH="0" baseline="0" noProof="0" dirty="0">
                  <a:ln>
                    <a:noFill/>
                  </a:ln>
                  <a:solidFill>
                    <a:prstClr val="white"/>
                  </a:solidFill>
                  <a:effectLst/>
                  <a:uLnTx/>
                  <a:uFillTx/>
                  <a:latin typeface="Calibri Light"/>
                </a:rPr>
                <a:t>INTEROPERABILITA’</a:t>
              </a:r>
            </a:p>
            <a:p>
              <a:pPr marL="0" marR="0" lvl="0" indent="0" algn="r" defTabSz="914400" eaLnBrk="1" fontAlgn="auto" latinLnBrk="0" hangingPunct="1">
                <a:lnSpc>
                  <a:spcPct val="100000"/>
                </a:lnSpc>
                <a:spcBef>
                  <a:spcPts val="0"/>
                </a:spcBef>
                <a:spcAft>
                  <a:spcPts val="0"/>
                </a:spcAft>
                <a:buClrTx/>
                <a:buSzTx/>
                <a:buFontTx/>
                <a:buNone/>
                <a:tabLst/>
                <a:defRPr/>
              </a:pPr>
              <a:r>
                <a:rPr kumimoji="0" lang="it-IT" sz="1600" b="1" i="0" u="none" strike="noStrike" kern="0" cap="none" spc="0" normalizeH="0" baseline="0" noProof="0" dirty="0">
                  <a:ln>
                    <a:noFill/>
                  </a:ln>
                  <a:solidFill>
                    <a:prstClr val="white"/>
                  </a:solidFill>
                  <a:effectLst/>
                  <a:uLnTx/>
                  <a:uFillTx/>
                  <a:latin typeface="Calibri Light"/>
                </a:rPr>
                <a:t>SUSTAINABLE MOBILITY</a:t>
              </a:r>
            </a:p>
            <a:p>
              <a:pPr marL="0" marR="0" lvl="0" indent="0" algn="r" defTabSz="914400" eaLnBrk="1" fontAlgn="auto" latinLnBrk="0" hangingPunct="1">
                <a:lnSpc>
                  <a:spcPct val="100000"/>
                </a:lnSpc>
                <a:spcBef>
                  <a:spcPts val="0"/>
                </a:spcBef>
                <a:spcAft>
                  <a:spcPts val="0"/>
                </a:spcAft>
                <a:buClrTx/>
                <a:buSzTx/>
                <a:buFontTx/>
                <a:buNone/>
                <a:tabLst/>
                <a:defRPr/>
              </a:pPr>
              <a:r>
                <a:rPr lang="it-IT" sz="1600" b="1" kern="0" dirty="0">
                  <a:solidFill>
                    <a:prstClr val="white"/>
                  </a:solidFill>
                  <a:latin typeface="Calibri Light"/>
                </a:rPr>
                <a:t>SECURITY</a:t>
              </a:r>
            </a:p>
            <a:p>
              <a:pPr marL="0" marR="0" lvl="0" indent="0" algn="r" defTabSz="914400" eaLnBrk="1" fontAlgn="auto" latinLnBrk="0" hangingPunct="1">
                <a:lnSpc>
                  <a:spcPct val="100000"/>
                </a:lnSpc>
                <a:spcBef>
                  <a:spcPts val="0"/>
                </a:spcBef>
                <a:spcAft>
                  <a:spcPts val="0"/>
                </a:spcAft>
                <a:buClrTx/>
                <a:buSzTx/>
                <a:buFontTx/>
                <a:buNone/>
                <a:tabLst/>
                <a:defRPr/>
              </a:pPr>
              <a:r>
                <a:rPr lang="it-IT" sz="1600" b="1" kern="0" dirty="0">
                  <a:solidFill>
                    <a:prstClr val="white"/>
                  </a:solidFill>
                  <a:latin typeface="Calibri Light"/>
                </a:rPr>
                <a:t>     WELFARE</a:t>
              </a:r>
            </a:p>
            <a:p>
              <a:pPr marL="0" marR="0" lvl="0" indent="0" algn="r" defTabSz="914400" eaLnBrk="1" fontAlgn="auto" latinLnBrk="0" hangingPunct="1">
                <a:lnSpc>
                  <a:spcPct val="100000"/>
                </a:lnSpc>
                <a:spcBef>
                  <a:spcPts val="0"/>
                </a:spcBef>
                <a:spcAft>
                  <a:spcPts val="0"/>
                </a:spcAft>
                <a:buClrTx/>
                <a:buSzTx/>
                <a:buFontTx/>
                <a:buNone/>
                <a:tabLst/>
                <a:defRPr/>
              </a:pPr>
              <a:r>
                <a:rPr kumimoji="0" lang="it-IT" sz="1600" b="1" i="0" u="none" strike="noStrike" kern="0" cap="none" spc="0" normalizeH="0" baseline="0" noProof="0" dirty="0">
                  <a:ln>
                    <a:noFill/>
                  </a:ln>
                  <a:solidFill>
                    <a:prstClr val="white"/>
                  </a:solidFill>
                  <a:effectLst/>
                  <a:uLnTx/>
                  <a:uFillTx/>
                  <a:latin typeface="Calibri Light"/>
                </a:rPr>
                <a:t>TURISMO E CULTURA</a:t>
              </a:r>
              <a:endParaRPr kumimoji="0" lang="it-IT" sz="1200" b="0" i="0" u="none" strike="noStrike" kern="0" cap="none" spc="0" normalizeH="0" baseline="0" noProof="0" dirty="0">
                <a:ln>
                  <a:noFill/>
                </a:ln>
                <a:solidFill>
                  <a:prstClr val="white"/>
                </a:solidFill>
                <a:effectLst/>
                <a:uLnTx/>
                <a:uFillTx/>
                <a:latin typeface="Calibri Light"/>
              </a:endParaRPr>
            </a:p>
          </p:txBody>
        </p:sp>
        <p:sp>
          <p:nvSpPr>
            <p:cNvPr id="18" name="Rettangolo 17">
              <a:extLst>
                <a:ext uri="{FF2B5EF4-FFF2-40B4-BE49-F238E27FC236}">
                  <a16:creationId xmlns:a16="http://schemas.microsoft.com/office/drawing/2014/main" id="{A4D701A7-AD05-4538-B8A6-D1503C1322A8}"/>
                </a:ext>
              </a:extLst>
            </p:cNvPr>
            <p:cNvSpPr/>
            <p:nvPr/>
          </p:nvSpPr>
          <p:spPr>
            <a:xfrm>
              <a:off x="9049724" y="1845945"/>
              <a:ext cx="2348886" cy="229893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it-IT" sz="1600" b="1" i="0" u="none" strike="noStrike" kern="0" cap="none" spc="0" normalizeH="0" baseline="0" noProof="0" dirty="0">
                  <a:ln>
                    <a:noFill/>
                  </a:ln>
                  <a:solidFill>
                    <a:prstClr val="white"/>
                  </a:solidFill>
                  <a:effectLst/>
                  <a:uLnTx/>
                  <a:uFillTx/>
                  <a:latin typeface="Calibri Light"/>
                </a:rPr>
                <a:t>SERVIZI E </a:t>
              </a:r>
              <a:br>
                <a:rPr kumimoji="0" lang="it-IT" sz="1600" b="1" i="0" u="none" strike="noStrike" kern="0" cap="none" spc="0" normalizeH="0" baseline="0" noProof="0" dirty="0">
                  <a:ln>
                    <a:noFill/>
                  </a:ln>
                  <a:solidFill>
                    <a:prstClr val="white"/>
                  </a:solidFill>
                  <a:effectLst/>
                  <a:uLnTx/>
                  <a:uFillTx/>
                  <a:latin typeface="Calibri Light"/>
                </a:rPr>
              </a:br>
              <a:r>
                <a:rPr kumimoji="0" lang="it-IT" sz="1600" b="1" i="0" u="none" strike="noStrike" kern="0" cap="none" spc="0" normalizeH="0" baseline="0" noProof="0" dirty="0">
                  <a:ln>
                    <a:noFill/>
                  </a:ln>
                  <a:solidFill>
                    <a:prstClr val="white"/>
                  </a:solidFill>
                  <a:effectLst/>
                  <a:uLnTx/>
                  <a:uFillTx/>
                  <a:latin typeface="Calibri Light"/>
                </a:rPr>
                <a:t>APPLICAZIONI</a:t>
              </a:r>
            </a:p>
            <a:p>
              <a:pPr marL="0" marR="0" lvl="0" indent="0" defTabSz="914400" eaLnBrk="1" fontAlgn="auto" latinLnBrk="0" hangingPunct="1">
                <a:lnSpc>
                  <a:spcPct val="100000"/>
                </a:lnSpc>
                <a:spcBef>
                  <a:spcPts val="0"/>
                </a:spcBef>
                <a:spcAft>
                  <a:spcPts val="0"/>
                </a:spcAft>
                <a:buClrTx/>
                <a:buSzTx/>
                <a:buFontTx/>
                <a:buNone/>
                <a:tabLst/>
                <a:defRPr/>
              </a:pPr>
              <a:r>
                <a:rPr kumimoji="0" lang="it-IT" sz="1600" b="1" i="0" u="none" strike="noStrike" kern="0" cap="none" spc="0" normalizeH="0" baseline="0" noProof="0" dirty="0">
                  <a:ln>
                    <a:noFill/>
                  </a:ln>
                  <a:solidFill>
                    <a:prstClr val="white"/>
                  </a:solidFill>
                  <a:effectLst/>
                  <a:uLnTx/>
                  <a:uFillTx/>
                  <a:latin typeface="Calibri Light"/>
                </a:rPr>
                <a:t>DIGITALI UTILI E </a:t>
              </a:r>
            </a:p>
            <a:p>
              <a:pPr marL="0" marR="0" lvl="0" indent="0" defTabSz="914400" eaLnBrk="1" fontAlgn="auto" latinLnBrk="0" hangingPunct="1">
                <a:lnSpc>
                  <a:spcPct val="100000"/>
                </a:lnSpc>
                <a:spcBef>
                  <a:spcPts val="0"/>
                </a:spcBef>
                <a:spcAft>
                  <a:spcPts val="0"/>
                </a:spcAft>
                <a:buClrTx/>
                <a:buSzTx/>
                <a:buFontTx/>
                <a:buNone/>
                <a:tabLst/>
                <a:defRPr/>
              </a:pPr>
              <a:r>
                <a:rPr kumimoji="0" lang="it-IT" sz="1600" b="1" i="0" u="none" strike="noStrike" kern="0" cap="none" spc="0" normalizeH="0" baseline="0" noProof="0" dirty="0">
                  <a:ln>
                    <a:noFill/>
                  </a:ln>
                  <a:solidFill>
                    <a:prstClr val="white"/>
                  </a:solidFill>
                  <a:effectLst/>
                  <a:uLnTx/>
                  <a:uFillTx/>
                  <a:latin typeface="Calibri Light"/>
                </a:rPr>
                <a:t>SEMPLICI </a:t>
              </a:r>
            </a:p>
            <a:p>
              <a:pPr marL="0" marR="0" lvl="0" indent="0" defTabSz="914400" eaLnBrk="1" fontAlgn="auto" latinLnBrk="0" hangingPunct="1">
                <a:lnSpc>
                  <a:spcPct val="100000"/>
                </a:lnSpc>
                <a:spcBef>
                  <a:spcPts val="0"/>
                </a:spcBef>
                <a:spcAft>
                  <a:spcPts val="0"/>
                </a:spcAft>
                <a:buClrTx/>
                <a:buSzTx/>
                <a:buFontTx/>
                <a:buNone/>
                <a:tabLst/>
                <a:defRPr/>
              </a:pPr>
              <a:r>
                <a:rPr kumimoji="0" lang="it-IT" sz="1600" b="1" i="0" u="none" strike="noStrike" kern="0" cap="none" spc="0" normalizeH="0" baseline="0" noProof="0" dirty="0">
                  <a:ln>
                    <a:noFill/>
                  </a:ln>
                  <a:solidFill>
                    <a:prstClr val="white"/>
                  </a:solidFill>
                  <a:effectLst/>
                  <a:uLnTx/>
                  <a:uFillTx/>
                  <a:latin typeface="Calibri Light"/>
                </a:rPr>
                <a:t>WELFARE , SERVIZIO</a:t>
              </a:r>
            </a:p>
            <a:p>
              <a:pPr marL="0" marR="0" lvl="0" indent="0" defTabSz="914400" eaLnBrk="1" fontAlgn="auto" latinLnBrk="0" hangingPunct="1">
                <a:lnSpc>
                  <a:spcPct val="100000"/>
                </a:lnSpc>
                <a:spcBef>
                  <a:spcPts val="0"/>
                </a:spcBef>
                <a:spcAft>
                  <a:spcPts val="0"/>
                </a:spcAft>
                <a:buClrTx/>
                <a:buSzTx/>
                <a:buFontTx/>
                <a:buNone/>
                <a:tabLst/>
                <a:defRPr/>
              </a:pPr>
              <a:r>
                <a:rPr kumimoji="0" lang="it-IT" sz="1600" b="1" i="0" u="none" strike="noStrike" kern="0" cap="none" spc="0" normalizeH="0" baseline="0" noProof="0" dirty="0">
                  <a:ln>
                    <a:noFill/>
                  </a:ln>
                  <a:solidFill>
                    <a:prstClr val="white"/>
                  </a:solidFill>
                  <a:effectLst/>
                  <a:uLnTx/>
                  <a:uFillTx/>
                  <a:latin typeface="Calibri Light"/>
                </a:rPr>
                <a:t>CIVILE DIGITALE</a:t>
              </a:r>
            </a:p>
            <a:p>
              <a:pPr marL="0" marR="0" lvl="0" indent="0" defTabSz="914400" eaLnBrk="1" fontAlgn="auto" latinLnBrk="0" hangingPunct="1">
                <a:lnSpc>
                  <a:spcPct val="100000"/>
                </a:lnSpc>
                <a:spcBef>
                  <a:spcPts val="0"/>
                </a:spcBef>
                <a:spcAft>
                  <a:spcPts val="0"/>
                </a:spcAft>
                <a:buClrTx/>
                <a:buSzTx/>
                <a:buFontTx/>
                <a:buNone/>
                <a:tabLst/>
                <a:defRPr/>
              </a:pPr>
              <a:r>
                <a:rPr kumimoji="0" lang="it-IT" sz="1600" b="1" i="0" u="none" strike="noStrike" kern="0" cap="none" spc="0" normalizeH="0" baseline="0" noProof="0" dirty="0">
                  <a:ln>
                    <a:noFill/>
                  </a:ln>
                  <a:solidFill>
                    <a:prstClr val="white"/>
                  </a:solidFill>
                  <a:effectLst/>
                  <a:uLnTx/>
                  <a:uFillTx/>
                  <a:latin typeface="Calibri Light"/>
                </a:rPr>
                <a:t>EMPLOYABILITY:</a:t>
              </a:r>
            </a:p>
          </p:txBody>
        </p:sp>
        <p:sp>
          <p:nvSpPr>
            <p:cNvPr id="19" name="Rettangolo 18">
              <a:extLst>
                <a:ext uri="{FF2B5EF4-FFF2-40B4-BE49-F238E27FC236}">
                  <a16:creationId xmlns:a16="http://schemas.microsoft.com/office/drawing/2014/main" id="{CB5D3100-9862-4C34-9957-7CD8426623E1}"/>
                </a:ext>
              </a:extLst>
            </p:cNvPr>
            <p:cNvSpPr/>
            <p:nvPr/>
          </p:nvSpPr>
          <p:spPr>
            <a:xfrm>
              <a:off x="6788417" y="1890245"/>
              <a:ext cx="2243376" cy="1675495"/>
            </a:xfrm>
            <a:prstGeom prst="rect">
              <a:avLst/>
            </a:prstGeom>
          </p:spPr>
          <p:txBody>
            <a:bodyPr wrap="square">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it-IT" sz="1600" b="1" i="0" u="none" strike="noStrike" kern="0" cap="none" spc="0" normalizeH="0" baseline="0" noProof="0" dirty="0">
                  <a:ln>
                    <a:noFill/>
                  </a:ln>
                  <a:solidFill>
                    <a:prstClr val="white"/>
                  </a:solidFill>
                  <a:effectLst/>
                  <a:uLnTx/>
                  <a:uFillTx/>
                  <a:latin typeface="Calibri Light"/>
                </a:rPr>
                <a:t>EDUCAZIONE DIGITALE  COMUNICAZIONE</a:t>
              </a:r>
            </a:p>
            <a:p>
              <a:pPr marL="0" marR="0" lvl="0" indent="0" algn="r" defTabSz="914400" eaLnBrk="1" fontAlgn="auto" latinLnBrk="0" hangingPunct="1">
                <a:lnSpc>
                  <a:spcPct val="100000"/>
                </a:lnSpc>
                <a:spcBef>
                  <a:spcPts val="0"/>
                </a:spcBef>
                <a:spcAft>
                  <a:spcPts val="0"/>
                </a:spcAft>
                <a:buClrTx/>
                <a:buSzTx/>
                <a:buFontTx/>
                <a:buNone/>
                <a:tabLst/>
                <a:defRPr/>
              </a:pPr>
              <a:r>
                <a:rPr kumimoji="0" lang="it-IT" sz="1600" b="1" i="0" u="none" strike="noStrike" kern="0" cap="none" spc="0" normalizeH="0" baseline="0" noProof="0" dirty="0">
                  <a:ln>
                    <a:noFill/>
                  </a:ln>
                  <a:solidFill>
                    <a:prstClr val="white"/>
                  </a:solidFill>
                  <a:effectLst/>
                  <a:uLnTx/>
                  <a:uFillTx/>
                  <a:latin typeface="Calibri Light"/>
                </a:rPr>
                <a:t>AWARENESS E ENGAGEMENT</a:t>
              </a:r>
            </a:p>
          </p:txBody>
        </p:sp>
        <p:sp>
          <p:nvSpPr>
            <p:cNvPr id="20" name="Rettangolo 19">
              <a:extLst>
                <a:ext uri="{FF2B5EF4-FFF2-40B4-BE49-F238E27FC236}">
                  <a16:creationId xmlns:a16="http://schemas.microsoft.com/office/drawing/2014/main" id="{D5CD0AE2-1D14-4B1F-A632-8D7FD822B30C}"/>
                </a:ext>
              </a:extLst>
            </p:cNvPr>
            <p:cNvSpPr/>
            <p:nvPr/>
          </p:nvSpPr>
          <p:spPr>
            <a:xfrm>
              <a:off x="9052731" y="4024536"/>
              <a:ext cx="2997460" cy="1987214"/>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it-IT" sz="1600" b="1" kern="0" dirty="0">
                  <a:solidFill>
                    <a:prstClr val="white"/>
                  </a:solidFill>
                  <a:latin typeface="Calibri Light"/>
                </a:rPr>
                <a:t>RE-UPSKILLING </a:t>
              </a:r>
              <a:br>
                <a:rPr lang="it-IT" sz="1600" b="1" kern="0" dirty="0">
                  <a:solidFill>
                    <a:prstClr val="white"/>
                  </a:solidFill>
                  <a:latin typeface="Calibri Light"/>
                </a:rPr>
              </a:br>
              <a:r>
                <a:rPr lang="it-IT" sz="1600" b="1" kern="0" dirty="0">
                  <a:solidFill>
                    <a:prstClr val="white"/>
                  </a:solidFill>
                  <a:latin typeface="Calibri Light"/>
                </a:rPr>
                <a:t>COMPETENZE NUOVE PROFESSIONI</a:t>
              </a:r>
            </a:p>
            <a:p>
              <a:pPr marL="0" marR="0" lvl="0" indent="0" defTabSz="914400" eaLnBrk="1" fontAlgn="auto" latinLnBrk="0" hangingPunct="1">
                <a:lnSpc>
                  <a:spcPct val="100000"/>
                </a:lnSpc>
                <a:spcBef>
                  <a:spcPts val="0"/>
                </a:spcBef>
                <a:spcAft>
                  <a:spcPts val="0"/>
                </a:spcAft>
                <a:buClrTx/>
                <a:buSzTx/>
                <a:buFontTx/>
                <a:buNone/>
                <a:tabLst/>
                <a:defRPr/>
              </a:pPr>
              <a:r>
                <a:rPr lang="it-IT" sz="1600" b="1" kern="0" dirty="0">
                  <a:solidFill>
                    <a:prstClr val="white"/>
                  </a:solidFill>
                  <a:latin typeface="Calibri Light"/>
                </a:rPr>
                <a:t>COWORKING</a:t>
              </a:r>
            </a:p>
            <a:p>
              <a:pPr marL="0" marR="0" lvl="0" indent="0" defTabSz="914400" eaLnBrk="1" fontAlgn="auto" latinLnBrk="0" hangingPunct="1">
                <a:lnSpc>
                  <a:spcPct val="100000"/>
                </a:lnSpc>
                <a:spcBef>
                  <a:spcPts val="0"/>
                </a:spcBef>
                <a:spcAft>
                  <a:spcPts val="0"/>
                </a:spcAft>
                <a:buClrTx/>
                <a:buSzTx/>
                <a:buFontTx/>
                <a:buNone/>
                <a:tabLst/>
                <a:defRPr/>
              </a:pPr>
              <a:r>
                <a:rPr lang="it-IT" sz="1600" b="1" kern="0" dirty="0">
                  <a:solidFill>
                    <a:prstClr val="white"/>
                  </a:solidFill>
                  <a:latin typeface="Calibri Light"/>
                </a:rPr>
                <a:t>TALENT CITY</a:t>
              </a:r>
            </a:p>
            <a:p>
              <a:pPr marL="0" marR="0" lvl="0" indent="0" defTabSz="914400" eaLnBrk="1" fontAlgn="auto" latinLnBrk="0" hangingPunct="1">
                <a:lnSpc>
                  <a:spcPct val="100000"/>
                </a:lnSpc>
                <a:spcBef>
                  <a:spcPts val="0"/>
                </a:spcBef>
                <a:spcAft>
                  <a:spcPts val="0"/>
                </a:spcAft>
                <a:buClrTx/>
                <a:buSzTx/>
                <a:buFontTx/>
                <a:buNone/>
                <a:tabLst/>
                <a:defRPr/>
              </a:pPr>
              <a:endParaRPr kumimoji="0" lang="it-IT" sz="1600" b="1" i="0" u="none" strike="noStrike" kern="0" cap="none" spc="0" normalizeH="0" baseline="0" noProof="0" dirty="0">
                <a:ln>
                  <a:noFill/>
                </a:ln>
                <a:solidFill>
                  <a:prstClr val="white"/>
                </a:solidFill>
                <a:effectLst/>
                <a:uLnTx/>
                <a:uFillTx/>
                <a:latin typeface="Calibri Light"/>
              </a:endParaRPr>
            </a:p>
          </p:txBody>
        </p:sp>
      </p:grpSp>
      <p:sp>
        <p:nvSpPr>
          <p:cNvPr id="25" name="Rettangolo 24">
            <a:extLst>
              <a:ext uri="{FF2B5EF4-FFF2-40B4-BE49-F238E27FC236}">
                <a16:creationId xmlns:a16="http://schemas.microsoft.com/office/drawing/2014/main" id="{5DAE046A-8D88-4F71-901C-6B0C28DF2ECC}"/>
              </a:ext>
            </a:extLst>
          </p:cNvPr>
          <p:cNvSpPr/>
          <p:nvPr/>
        </p:nvSpPr>
        <p:spPr>
          <a:xfrm>
            <a:off x="1517563" y="1551178"/>
            <a:ext cx="2628319" cy="461665"/>
          </a:xfrm>
          <a:prstGeom prst="rect">
            <a:avLst/>
          </a:prstGeom>
          <a:solidFill>
            <a:sysClr val="window" lastClr="FFFFFF">
              <a:alpha val="51000"/>
            </a:sysClr>
          </a:solidFill>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2400" b="1" i="0" u="none" strike="noStrike" kern="0" cap="none" spc="0" normalizeH="0" baseline="0" noProof="0" dirty="0">
                <a:ln>
                  <a:noFill/>
                </a:ln>
                <a:solidFill>
                  <a:schemeClr val="tx1">
                    <a:lumMod val="65000"/>
                    <a:lumOff val="35000"/>
                  </a:schemeClr>
                </a:solidFill>
                <a:effectLst/>
                <a:uLnTx/>
                <a:uFillTx/>
                <a:latin typeface="Calibri Light"/>
              </a:rPr>
              <a:t>CITTADINI/IMPRESE</a:t>
            </a:r>
            <a:endParaRPr kumimoji="0" lang="it-IT" sz="1800" b="1" i="0" u="none" strike="noStrike" kern="0" cap="none" spc="0" normalizeH="0" baseline="0" noProof="0" dirty="0">
              <a:ln>
                <a:noFill/>
              </a:ln>
              <a:solidFill>
                <a:schemeClr val="tx1">
                  <a:lumMod val="65000"/>
                  <a:lumOff val="35000"/>
                </a:schemeClr>
              </a:solidFill>
              <a:effectLst/>
              <a:uLnTx/>
              <a:uFillTx/>
              <a:latin typeface="Calibri Light"/>
            </a:endParaRPr>
          </a:p>
        </p:txBody>
      </p:sp>
      <p:sp>
        <p:nvSpPr>
          <p:cNvPr id="26" name="Rettangolo 25">
            <a:extLst>
              <a:ext uri="{FF2B5EF4-FFF2-40B4-BE49-F238E27FC236}">
                <a16:creationId xmlns:a16="http://schemas.microsoft.com/office/drawing/2014/main" id="{B3953C4F-6B4D-4DC4-912D-51C16D22C07B}"/>
              </a:ext>
            </a:extLst>
          </p:cNvPr>
          <p:cNvSpPr/>
          <p:nvPr/>
        </p:nvSpPr>
        <p:spPr>
          <a:xfrm>
            <a:off x="1341471" y="5348316"/>
            <a:ext cx="2886391" cy="461665"/>
          </a:xfrm>
          <a:prstGeom prst="rect">
            <a:avLst/>
          </a:prstGeom>
          <a:solidFill>
            <a:sysClr val="window" lastClr="FFFFFF">
              <a:alpha val="51000"/>
            </a:sysClr>
          </a:solidFill>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it-IT" sz="2400" b="1" kern="0" dirty="0">
                <a:solidFill>
                  <a:schemeClr val="tx1">
                    <a:lumMod val="65000"/>
                    <a:lumOff val="35000"/>
                  </a:schemeClr>
                </a:solidFill>
                <a:latin typeface="Calibri Light"/>
              </a:rPr>
              <a:t>IMPRESE/CITTADINI</a:t>
            </a:r>
            <a:endParaRPr kumimoji="0" lang="it-IT" sz="1800" b="1" i="0" u="none" strike="noStrike" kern="0" cap="none" spc="0" normalizeH="0" baseline="0" noProof="0" dirty="0">
              <a:ln>
                <a:noFill/>
              </a:ln>
              <a:solidFill>
                <a:schemeClr val="tx1">
                  <a:lumMod val="65000"/>
                  <a:lumOff val="35000"/>
                </a:schemeClr>
              </a:solidFill>
              <a:effectLst/>
              <a:uLnTx/>
              <a:uFillTx/>
              <a:latin typeface="Calibri Light"/>
            </a:endParaRPr>
          </a:p>
        </p:txBody>
      </p:sp>
      <p:sp>
        <p:nvSpPr>
          <p:cNvPr id="27" name="CasellaDiTesto 26">
            <a:extLst>
              <a:ext uri="{FF2B5EF4-FFF2-40B4-BE49-F238E27FC236}">
                <a16:creationId xmlns:a16="http://schemas.microsoft.com/office/drawing/2014/main" id="{90FDBA34-2421-4669-B825-16404DACF98F}"/>
              </a:ext>
            </a:extLst>
          </p:cNvPr>
          <p:cNvSpPr txBox="1"/>
          <p:nvPr/>
        </p:nvSpPr>
        <p:spPr>
          <a:xfrm>
            <a:off x="5080835" y="1432629"/>
            <a:ext cx="6570951" cy="2554545"/>
          </a:xfrm>
          <a:prstGeom prst="rect">
            <a:avLst/>
          </a:prstGeom>
          <a:noFill/>
        </p:spPr>
        <p:txBody>
          <a:bodyPr wrap="square">
            <a:spAutoFit/>
          </a:bodyPr>
          <a:lstStyle/>
          <a:p>
            <a:pPr algn="l"/>
            <a:r>
              <a:rPr lang="it-IT" sz="1600" b="1" i="0" dirty="0">
                <a:solidFill>
                  <a:srgbClr val="333333"/>
                </a:solidFill>
                <a:effectLst/>
                <a:latin typeface="+mj-lt"/>
              </a:rPr>
              <a:t>Piano Nazionale Ripresa e Resilienza: 191,5 miliardi di euro</a:t>
            </a:r>
          </a:p>
          <a:p>
            <a:pPr algn="l"/>
            <a:endParaRPr lang="it-IT" sz="1600" b="0" i="0" dirty="0">
              <a:solidFill>
                <a:srgbClr val="333333"/>
              </a:solidFill>
              <a:effectLst/>
              <a:latin typeface="+mj-lt"/>
            </a:endParaRPr>
          </a:p>
          <a:p>
            <a:pPr algn="l">
              <a:buFont typeface="Arial" panose="020B0604020202020204" pitchFamily="34" charset="0"/>
              <a:buChar char="•"/>
            </a:pPr>
            <a:r>
              <a:rPr lang="it-IT" sz="1600" b="0" i="0" dirty="0">
                <a:solidFill>
                  <a:srgbClr val="333333"/>
                </a:solidFill>
                <a:effectLst/>
                <a:latin typeface="+mj-lt"/>
              </a:rPr>
              <a:t>Digitalizzazione, innovazione, competitività e cultura - 40,32 mld</a:t>
            </a:r>
          </a:p>
          <a:p>
            <a:pPr algn="l">
              <a:buFont typeface="Arial" panose="020B0604020202020204" pitchFamily="34" charset="0"/>
              <a:buChar char="•"/>
            </a:pPr>
            <a:r>
              <a:rPr lang="it-IT" sz="1600" b="0" i="0" dirty="0">
                <a:solidFill>
                  <a:srgbClr val="333333"/>
                </a:solidFill>
                <a:effectLst/>
                <a:latin typeface="+mj-lt"/>
              </a:rPr>
              <a:t>Rivoluzione verde e transizione ecologica - 59,47 mld</a:t>
            </a:r>
          </a:p>
          <a:p>
            <a:pPr algn="l">
              <a:buFont typeface="Arial" panose="020B0604020202020204" pitchFamily="34" charset="0"/>
              <a:buChar char="•"/>
            </a:pPr>
            <a:r>
              <a:rPr lang="it-IT" sz="1600" b="0" i="0" dirty="0">
                <a:solidFill>
                  <a:srgbClr val="333333"/>
                </a:solidFill>
                <a:effectLst/>
                <a:latin typeface="+mj-lt"/>
              </a:rPr>
              <a:t>Infrastrutture per una mobilità sostenibile - 25,40 mld</a:t>
            </a:r>
          </a:p>
          <a:p>
            <a:pPr algn="l">
              <a:buFont typeface="Arial" panose="020B0604020202020204" pitchFamily="34" charset="0"/>
              <a:buChar char="•"/>
            </a:pPr>
            <a:r>
              <a:rPr lang="it-IT" sz="1600" b="0" i="0" dirty="0">
                <a:solidFill>
                  <a:srgbClr val="333333"/>
                </a:solidFill>
                <a:effectLst/>
                <a:latin typeface="+mj-lt"/>
              </a:rPr>
              <a:t>Istruzione e ricerca - 30,88 mld</a:t>
            </a:r>
          </a:p>
          <a:p>
            <a:pPr algn="l">
              <a:buFont typeface="Arial" panose="020B0604020202020204" pitchFamily="34" charset="0"/>
              <a:buChar char="•"/>
            </a:pPr>
            <a:r>
              <a:rPr lang="it-IT" sz="1600" b="0" i="0" dirty="0">
                <a:solidFill>
                  <a:srgbClr val="333333"/>
                </a:solidFill>
                <a:effectLst/>
                <a:latin typeface="+mj-lt"/>
              </a:rPr>
              <a:t>Inclusione e coesione - 19,81 mld</a:t>
            </a:r>
          </a:p>
          <a:p>
            <a:pPr algn="l">
              <a:buFont typeface="Arial" panose="020B0604020202020204" pitchFamily="34" charset="0"/>
              <a:buChar char="•"/>
            </a:pPr>
            <a:r>
              <a:rPr lang="it-IT" sz="1600" b="0" i="0" dirty="0">
                <a:solidFill>
                  <a:srgbClr val="333333"/>
                </a:solidFill>
                <a:effectLst/>
                <a:latin typeface="+mj-lt"/>
              </a:rPr>
              <a:t>Salute - 15,63 mld</a:t>
            </a:r>
          </a:p>
          <a:p>
            <a:r>
              <a:rPr lang="it-IT" sz="1600" dirty="0">
                <a:latin typeface="+mj-lt"/>
              </a:rPr>
              <a:t/>
            </a:r>
            <a:br>
              <a:rPr lang="it-IT" sz="1600" dirty="0">
                <a:latin typeface="+mj-lt"/>
              </a:rPr>
            </a:br>
            <a:endParaRPr lang="en-US" sz="1600" dirty="0">
              <a:latin typeface="+mj-lt"/>
            </a:endParaRPr>
          </a:p>
        </p:txBody>
      </p:sp>
      <p:sp>
        <p:nvSpPr>
          <p:cNvPr id="28" name="CasellaDiTesto 27">
            <a:extLst>
              <a:ext uri="{FF2B5EF4-FFF2-40B4-BE49-F238E27FC236}">
                <a16:creationId xmlns:a16="http://schemas.microsoft.com/office/drawing/2014/main" id="{8E4A1C2B-DD4A-4F1F-991E-12DF88A8AF74}"/>
              </a:ext>
            </a:extLst>
          </p:cNvPr>
          <p:cNvSpPr txBox="1"/>
          <p:nvPr/>
        </p:nvSpPr>
        <p:spPr>
          <a:xfrm>
            <a:off x="5141503" y="3853749"/>
            <a:ext cx="6174306" cy="2062103"/>
          </a:xfrm>
          <a:prstGeom prst="rect">
            <a:avLst/>
          </a:prstGeom>
          <a:noFill/>
        </p:spPr>
        <p:txBody>
          <a:bodyPr wrap="square">
            <a:spAutoFit/>
          </a:bodyPr>
          <a:lstStyle/>
          <a:p>
            <a:r>
              <a:rPr lang="it-IT" sz="1600" b="1" i="0" dirty="0">
                <a:solidFill>
                  <a:srgbClr val="393939"/>
                </a:solidFill>
                <a:effectLst/>
                <a:latin typeface="+mj-lt"/>
                <a:cs typeface="Frank Ruhl Libre" panose="020B0604020202020204" pitchFamily="2" charset="-79"/>
              </a:rPr>
              <a:t>«Milano è in grado di investire un miliardo all’anno. </a:t>
            </a:r>
            <a:br>
              <a:rPr lang="it-IT" sz="1600" b="1" i="0" dirty="0">
                <a:solidFill>
                  <a:srgbClr val="393939"/>
                </a:solidFill>
                <a:effectLst/>
                <a:latin typeface="+mj-lt"/>
                <a:cs typeface="Frank Ruhl Libre" panose="020B0604020202020204" pitchFamily="2" charset="-79"/>
              </a:rPr>
            </a:br>
            <a:r>
              <a:rPr lang="it-IT" sz="1600" b="1" i="0" dirty="0">
                <a:solidFill>
                  <a:srgbClr val="393939"/>
                </a:solidFill>
                <a:effectLst/>
                <a:latin typeface="+mj-lt"/>
                <a:cs typeface="Frank Ruhl Libre" panose="020B0604020202020204" pitchFamily="2" charset="-79"/>
              </a:rPr>
              <a:t>Ha un track record che dimostra che le sue strutture sono in grado di generare gare e seguire l’evoluzione del percorso. Abbiamo potenzialmente richieste quindi per 5 miliardi. </a:t>
            </a:r>
          </a:p>
          <a:p>
            <a:r>
              <a:rPr lang="it-IT" sz="1600" b="0" i="0" dirty="0">
                <a:solidFill>
                  <a:srgbClr val="393939"/>
                </a:solidFill>
                <a:effectLst/>
                <a:latin typeface="+mj-lt"/>
                <a:cs typeface="Frank Ruhl Libre" panose="020B0604020202020204" pitchFamily="2" charset="-79"/>
              </a:rPr>
              <a:t>Ci verranno assegnate? Siamo qui oggi per capire quali sono le regole del gioco»,</a:t>
            </a:r>
          </a:p>
          <a:p>
            <a:endParaRPr lang="it-IT" sz="1600" dirty="0">
              <a:solidFill>
                <a:srgbClr val="393939"/>
              </a:solidFill>
              <a:latin typeface="+mj-lt"/>
              <a:cs typeface="Frank Ruhl Libre" panose="020B0604020202020204" pitchFamily="2" charset="-79"/>
            </a:endParaRPr>
          </a:p>
          <a:p>
            <a:r>
              <a:rPr lang="it-IT" sz="1400" dirty="0">
                <a:solidFill>
                  <a:srgbClr val="393939"/>
                </a:solidFill>
                <a:latin typeface="+mj-lt"/>
                <a:cs typeface="Frank Ruhl Libre" panose="020B0604020202020204" pitchFamily="2" charset="-79"/>
              </a:rPr>
              <a:t>Sindaco </a:t>
            </a:r>
            <a:r>
              <a:rPr lang="it-IT" sz="1400" b="1" dirty="0">
                <a:solidFill>
                  <a:srgbClr val="393939"/>
                </a:solidFill>
                <a:latin typeface="+mj-lt"/>
                <a:cs typeface="Frank Ruhl Libre" panose="020B0604020202020204" pitchFamily="2" charset="-79"/>
              </a:rPr>
              <a:t>Beppe Sala</a:t>
            </a:r>
            <a:r>
              <a:rPr lang="it-IT" sz="1400" dirty="0">
                <a:solidFill>
                  <a:srgbClr val="393939"/>
                </a:solidFill>
                <a:latin typeface="+mj-lt"/>
                <a:cs typeface="Frank Ruhl Libre" panose="020B0604020202020204" pitchFamily="2" charset="-79"/>
              </a:rPr>
              <a:t> - E</a:t>
            </a:r>
            <a:r>
              <a:rPr lang="it-IT" sz="1400" b="0" i="0" dirty="0">
                <a:solidFill>
                  <a:srgbClr val="393939"/>
                </a:solidFill>
                <a:effectLst/>
                <a:latin typeface="+mj-lt"/>
                <a:cs typeface="Frank Ruhl Libre" panose="020B0604020202020204" pitchFamily="2" charset="-79"/>
              </a:rPr>
              <a:t>vento “</a:t>
            </a:r>
            <a:r>
              <a:rPr lang="it-IT" sz="1400" b="0" i="0" dirty="0" err="1">
                <a:solidFill>
                  <a:srgbClr val="393939"/>
                </a:solidFill>
                <a:effectLst/>
                <a:latin typeface="+mj-lt"/>
                <a:cs typeface="Frank Ruhl Libre" panose="020B0604020202020204" pitchFamily="2" charset="-79"/>
              </a:rPr>
              <a:t>Italiadomani</a:t>
            </a:r>
            <a:r>
              <a:rPr lang="it-IT" sz="1400" b="0" i="0" dirty="0">
                <a:solidFill>
                  <a:srgbClr val="393939"/>
                </a:solidFill>
                <a:effectLst/>
                <a:latin typeface="+mj-lt"/>
                <a:cs typeface="Frank Ruhl Libre" panose="020B0604020202020204" pitchFamily="2" charset="-79"/>
              </a:rPr>
              <a:t>” dicembre 2021</a:t>
            </a:r>
          </a:p>
        </p:txBody>
      </p:sp>
    </p:spTree>
    <p:extLst>
      <p:ext uri="{BB962C8B-B14F-4D97-AF65-F5344CB8AC3E}">
        <p14:creationId xmlns:p14="http://schemas.microsoft.com/office/powerpoint/2010/main" val="1786480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747F1B4-B831-4277-8AB0-32767F7EB7B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2" name="Freeform 7">
            <a:extLst>
              <a:ext uri="{FF2B5EF4-FFF2-40B4-BE49-F238E27FC236}">
                <a16:creationId xmlns:a16="http://schemas.microsoft.com/office/drawing/2014/main" id="{D80CFA21-AB7C-4BEB-9BFF-05764FBBF3C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 name="Titolo 1">
            <a:extLst>
              <a:ext uri="{FF2B5EF4-FFF2-40B4-BE49-F238E27FC236}">
                <a16:creationId xmlns:a16="http://schemas.microsoft.com/office/drawing/2014/main" id="{BC80F7B2-E55B-4C6C-8CD0-0973F6CAC8E2}"/>
              </a:ext>
            </a:extLst>
          </p:cNvPr>
          <p:cNvSpPr>
            <a:spLocks noGrp="1"/>
          </p:cNvSpPr>
          <p:nvPr>
            <p:ph type="title"/>
          </p:nvPr>
        </p:nvSpPr>
        <p:spPr>
          <a:xfrm>
            <a:off x="648930" y="629267"/>
            <a:ext cx="9252154" cy="1016654"/>
          </a:xfrm>
        </p:spPr>
        <p:txBody>
          <a:bodyPr>
            <a:normAutofit/>
          </a:bodyPr>
          <a:lstStyle/>
          <a:p>
            <a:r>
              <a:rPr lang="it-IT" dirty="0">
                <a:solidFill>
                  <a:srgbClr val="EBEBEB"/>
                </a:solidFill>
              </a:rPr>
              <a:t>ROADMAP, ALCUNI SPUNTI</a:t>
            </a:r>
            <a:endParaRPr lang="en-US" dirty="0">
              <a:solidFill>
                <a:srgbClr val="EBEBEB"/>
              </a:solidFill>
            </a:endParaRPr>
          </a:p>
        </p:txBody>
      </p:sp>
      <p:sp>
        <p:nvSpPr>
          <p:cNvPr id="14" name="Rectangle 13">
            <a:extLst>
              <a:ext uri="{FF2B5EF4-FFF2-40B4-BE49-F238E27FC236}">
                <a16:creationId xmlns:a16="http://schemas.microsoft.com/office/drawing/2014/main" id="{12F7E335-851A-4CAE-B09F-E657819D460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16" name="Freeform: Shape 15">
            <a:extLst>
              <a:ext uri="{FF2B5EF4-FFF2-40B4-BE49-F238E27FC236}">
                <a16:creationId xmlns:a16="http://schemas.microsoft.com/office/drawing/2014/main" id="{10B541F0-7F6E-402E-84D8-CF96EACA5F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8" cy="5095933"/>
          </a:xfrm>
          <a:custGeom>
            <a:avLst/>
            <a:gdLst>
              <a:gd name="connsiteX0" fmla="*/ 1 w 12192418"/>
              <a:gd name="connsiteY0" fmla="*/ 0 h 5095933"/>
              <a:gd name="connsiteX1" fmla="*/ 71932 w 12192418"/>
              <a:gd name="connsiteY1" fmla="*/ 12261 h 5095933"/>
              <a:gd name="connsiteX2" fmla="*/ 282849 w 12192418"/>
              <a:gd name="connsiteY2" fmla="*/ 48343 h 5095933"/>
              <a:gd name="connsiteX3" fmla="*/ 436464 w 12192418"/>
              <a:gd name="connsiteY3" fmla="*/ 73565 h 5095933"/>
              <a:gd name="connsiteX4" fmla="*/ 619339 w 12192418"/>
              <a:gd name="connsiteY4" fmla="*/ 100188 h 5095933"/>
              <a:gd name="connsiteX5" fmla="*/ 836351 w 12192418"/>
              <a:gd name="connsiteY5" fmla="*/ 132066 h 5095933"/>
              <a:gd name="connsiteX6" fmla="*/ 1076528 w 12192418"/>
              <a:gd name="connsiteY6" fmla="*/ 165696 h 5095933"/>
              <a:gd name="connsiteX7" fmla="*/ 1347184 w 12192418"/>
              <a:gd name="connsiteY7" fmla="*/ 201077 h 5095933"/>
              <a:gd name="connsiteX8" fmla="*/ 1642223 w 12192418"/>
              <a:gd name="connsiteY8" fmla="*/ 238560 h 5095933"/>
              <a:gd name="connsiteX9" fmla="*/ 1962864 w 12192418"/>
              <a:gd name="connsiteY9" fmla="*/ 276043 h 5095933"/>
              <a:gd name="connsiteX10" fmla="*/ 2304232 w 12192418"/>
              <a:gd name="connsiteY10" fmla="*/ 314227 h 5095933"/>
              <a:gd name="connsiteX11" fmla="*/ 2672421 w 12192418"/>
              <a:gd name="connsiteY11" fmla="*/ 349608 h 5095933"/>
              <a:gd name="connsiteX12" fmla="*/ 3057678 w 12192418"/>
              <a:gd name="connsiteY12" fmla="*/ 383588 h 5095933"/>
              <a:gd name="connsiteX13" fmla="*/ 3464881 w 12192418"/>
              <a:gd name="connsiteY13" fmla="*/ 414415 h 5095933"/>
              <a:gd name="connsiteX14" fmla="*/ 3889152 w 12192418"/>
              <a:gd name="connsiteY14" fmla="*/ 443841 h 5095933"/>
              <a:gd name="connsiteX15" fmla="*/ 4331710 w 12192418"/>
              <a:gd name="connsiteY15" fmla="*/ 471515 h 5095933"/>
              <a:gd name="connsiteX16" fmla="*/ 4558476 w 12192418"/>
              <a:gd name="connsiteY16" fmla="*/ 481324 h 5095933"/>
              <a:gd name="connsiteX17" fmla="*/ 4790118 w 12192418"/>
              <a:gd name="connsiteY17" fmla="*/ 492183 h 5095933"/>
              <a:gd name="connsiteX18" fmla="*/ 5025418 w 12192418"/>
              <a:gd name="connsiteY18" fmla="*/ 502342 h 5095933"/>
              <a:gd name="connsiteX19" fmla="*/ 5261937 w 12192418"/>
              <a:gd name="connsiteY19" fmla="*/ 508998 h 5095933"/>
              <a:gd name="connsiteX20" fmla="*/ 5503332 w 12192418"/>
              <a:gd name="connsiteY20" fmla="*/ 514953 h 5095933"/>
              <a:gd name="connsiteX21" fmla="*/ 5747167 w 12192418"/>
              <a:gd name="connsiteY21" fmla="*/ 521259 h 5095933"/>
              <a:gd name="connsiteX22" fmla="*/ 5995877 w 12192418"/>
              <a:gd name="connsiteY22" fmla="*/ 525463 h 5095933"/>
              <a:gd name="connsiteX23" fmla="*/ 6247026 w 12192418"/>
              <a:gd name="connsiteY23" fmla="*/ 525463 h 5095933"/>
              <a:gd name="connsiteX24" fmla="*/ 6500613 w 12192418"/>
              <a:gd name="connsiteY24" fmla="*/ 527565 h 5095933"/>
              <a:gd name="connsiteX25" fmla="*/ 6756639 w 12192418"/>
              <a:gd name="connsiteY25" fmla="*/ 525463 h 5095933"/>
              <a:gd name="connsiteX26" fmla="*/ 7016322 w 12192418"/>
              <a:gd name="connsiteY26" fmla="*/ 521259 h 5095933"/>
              <a:gd name="connsiteX27" fmla="*/ 7276005 w 12192418"/>
              <a:gd name="connsiteY27" fmla="*/ 517406 h 5095933"/>
              <a:gd name="connsiteX28" fmla="*/ 7539345 w 12192418"/>
              <a:gd name="connsiteY28" fmla="*/ 508998 h 5095933"/>
              <a:gd name="connsiteX29" fmla="*/ 7805124 w 12192418"/>
              <a:gd name="connsiteY29" fmla="*/ 500241 h 5095933"/>
              <a:gd name="connsiteX30" fmla="*/ 8070903 w 12192418"/>
              <a:gd name="connsiteY30" fmla="*/ 490082 h 5095933"/>
              <a:gd name="connsiteX31" fmla="*/ 8339121 w 12192418"/>
              <a:gd name="connsiteY31" fmla="*/ 475719 h 5095933"/>
              <a:gd name="connsiteX32" fmla="*/ 8609776 w 12192418"/>
              <a:gd name="connsiteY32" fmla="*/ 458554 h 5095933"/>
              <a:gd name="connsiteX33" fmla="*/ 8881651 w 12192418"/>
              <a:gd name="connsiteY33" fmla="*/ 442089 h 5095933"/>
              <a:gd name="connsiteX34" fmla="*/ 9153526 w 12192418"/>
              <a:gd name="connsiteY34" fmla="*/ 421071 h 5095933"/>
              <a:gd name="connsiteX35" fmla="*/ 9429058 w 12192418"/>
              <a:gd name="connsiteY35" fmla="*/ 395849 h 5095933"/>
              <a:gd name="connsiteX36" fmla="*/ 9700933 w 12192418"/>
              <a:gd name="connsiteY36" fmla="*/ 370626 h 5095933"/>
              <a:gd name="connsiteX37" fmla="*/ 9977684 w 12192418"/>
              <a:gd name="connsiteY37" fmla="*/ 341551 h 5095933"/>
              <a:gd name="connsiteX38" fmla="*/ 10255655 w 12192418"/>
              <a:gd name="connsiteY38" fmla="*/ 309673 h 5095933"/>
              <a:gd name="connsiteX39" fmla="*/ 10529968 w 12192418"/>
              <a:gd name="connsiteY39" fmla="*/ 276043 h 5095933"/>
              <a:gd name="connsiteX40" fmla="*/ 10807939 w 12192418"/>
              <a:gd name="connsiteY40" fmla="*/ 236809 h 5095933"/>
              <a:gd name="connsiteX41" fmla="*/ 11084690 w 12192418"/>
              <a:gd name="connsiteY41" fmla="*/ 194772 h 5095933"/>
              <a:gd name="connsiteX42" fmla="*/ 11362661 w 12192418"/>
              <a:gd name="connsiteY42" fmla="*/ 153085 h 5095933"/>
              <a:gd name="connsiteX43" fmla="*/ 11639412 w 12192418"/>
              <a:gd name="connsiteY43" fmla="*/ 104392 h 5095933"/>
              <a:gd name="connsiteX44" fmla="*/ 11914945 w 12192418"/>
              <a:gd name="connsiteY44" fmla="*/ 54648 h 5095933"/>
              <a:gd name="connsiteX45" fmla="*/ 12191696 w 12192418"/>
              <a:gd name="connsiteY45" fmla="*/ 2452 h 5095933"/>
              <a:gd name="connsiteX46" fmla="*/ 12191696 w 12192418"/>
              <a:gd name="connsiteY46" fmla="*/ 2109542 h 5095933"/>
              <a:gd name="connsiteX47" fmla="*/ 12191999 w 12192418"/>
              <a:gd name="connsiteY47" fmla="*/ 2109542 h 5095933"/>
              <a:gd name="connsiteX48" fmla="*/ 12191999 w 12192418"/>
              <a:gd name="connsiteY48" fmla="*/ 2802467 h 5095933"/>
              <a:gd name="connsiteX49" fmla="*/ 12192418 w 12192418"/>
              <a:gd name="connsiteY49" fmla="*/ 2802467 h 5095933"/>
              <a:gd name="connsiteX50" fmla="*/ 12192418 w 12192418"/>
              <a:gd name="connsiteY50" fmla="*/ 5095933 h 5095933"/>
              <a:gd name="connsiteX51" fmla="*/ 1 w 12192418"/>
              <a:gd name="connsiteY51" fmla="*/ 5095933 h 5095933"/>
              <a:gd name="connsiteX52" fmla="*/ 1 w 12192418"/>
              <a:gd name="connsiteY52" fmla="*/ 4074529 h 5095933"/>
              <a:gd name="connsiteX53" fmla="*/ 0 w 12192418"/>
              <a:gd name="connsiteY53" fmla="*/ 4074529 h 5095933"/>
              <a:gd name="connsiteX54" fmla="*/ 0 w 12192418"/>
              <a:gd name="connsiteY54" fmla="*/ 2109542 h 5095933"/>
              <a:gd name="connsiteX55" fmla="*/ 1 w 12192418"/>
              <a:gd name="connsiteY55" fmla="*/ 2109542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12192418" h="5095933">
                <a:moveTo>
                  <a:pt x="1" y="0"/>
                </a:moveTo>
                <a:lnTo>
                  <a:pt x="71932" y="12261"/>
                </a:lnTo>
                <a:lnTo>
                  <a:pt x="282849" y="48343"/>
                </a:lnTo>
                <a:lnTo>
                  <a:pt x="436464" y="73565"/>
                </a:lnTo>
                <a:lnTo>
                  <a:pt x="619339" y="100188"/>
                </a:lnTo>
                <a:lnTo>
                  <a:pt x="836351" y="132066"/>
                </a:lnTo>
                <a:lnTo>
                  <a:pt x="1076528" y="165696"/>
                </a:lnTo>
                <a:lnTo>
                  <a:pt x="1347184" y="201077"/>
                </a:lnTo>
                <a:lnTo>
                  <a:pt x="1642223" y="238560"/>
                </a:lnTo>
                <a:lnTo>
                  <a:pt x="1962864" y="276043"/>
                </a:lnTo>
                <a:lnTo>
                  <a:pt x="2304232" y="314227"/>
                </a:lnTo>
                <a:lnTo>
                  <a:pt x="2672421" y="349608"/>
                </a:lnTo>
                <a:lnTo>
                  <a:pt x="3057678" y="383588"/>
                </a:lnTo>
                <a:lnTo>
                  <a:pt x="3464881" y="414415"/>
                </a:lnTo>
                <a:lnTo>
                  <a:pt x="3889152" y="443841"/>
                </a:lnTo>
                <a:lnTo>
                  <a:pt x="4331710" y="471515"/>
                </a:lnTo>
                <a:lnTo>
                  <a:pt x="4558476" y="481324"/>
                </a:lnTo>
                <a:lnTo>
                  <a:pt x="4790118" y="492183"/>
                </a:lnTo>
                <a:lnTo>
                  <a:pt x="5025418" y="502342"/>
                </a:lnTo>
                <a:lnTo>
                  <a:pt x="5261937" y="508998"/>
                </a:lnTo>
                <a:lnTo>
                  <a:pt x="5503332" y="514953"/>
                </a:lnTo>
                <a:lnTo>
                  <a:pt x="5747167" y="521259"/>
                </a:lnTo>
                <a:lnTo>
                  <a:pt x="5995877" y="525463"/>
                </a:lnTo>
                <a:lnTo>
                  <a:pt x="6247026" y="525463"/>
                </a:lnTo>
                <a:lnTo>
                  <a:pt x="6500613" y="527565"/>
                </a:lnTo>
                <a:lnTo>
                  <a:pt x="6756639" y="525463"/>
                </a:lnTo>
                <a:lnTo>
                  <a:pt x="7016322" y="521259"/>
                </a:lnTo>
                <a:lnTo>
                  <a:pt x="7276005" y="517406"/>
                </a:lnTo>
                <a:lnTo>
                  <a:pt x="7539345" y="508998"/>
                </a:lnTo>
                <a:lnTo>
                  <a:pt x="7805124" y="500241"/>
                </a:lnTo>
                <a:lnTo>
                  <a:pt x="8070903" y="490082"/>
                </a:lnTo>
                <a:lnTo>
                  <a:pt x="8339121" y="475719"/>
                </a:lnTo>
                <a:lnTo>
                  <a:pt x="8609776" y="458554"/>
                </a:lnTo>
                <a:lnTo>
                  <a:pt x="8881651" y="442089"/>
                </a:lnTo>
                <a:lnTo>
                  <a:pt x="9153526" y="421071"/>
                </a:lnTo>
                <a:lnTo>
                  <a:pt x="9429058" y="395849"/>
                </a:lnTo>
                <a:lnTo>
                  <a:pt x="9700933" y="370626"/>
                </a:lnTo>
                <a:lnTo>
                  <a:pt x="9977684" y="341551"/>
                </a:lnTo>
                <a:lnTo>
                  <a:pt x="10255655" y="309673"/>
                </a:lnTo>
                <a:lnTo>
                  <a:pt x="10529968" y="276043"/>
                </a:lnTo>
                <a:lnTo>
                  <a:pt x="10807939" y="236809"/>
                </a:lnTo>
                <a:lnTo>
                  <a:pt x="11084690" y="194772"/>
                </a:lnTo>
                <a:lnTo>
                  <a:pt x="11362661" y="153085"/>
                </a:lnTo>
                <a:lnTo>
                  <a:pt x="11639412" y="104392"/>
                </a:lnTo>
                <a:lnTo>
                  <a:pt x="11914945" y="54648"/>
                </a:lnTo>
                <a:lnTo>
                  <a:pt x="12191696" y="2452"/>
                </a:lnTo>
                <a:lnTo>
                  <a:pt x="12191696" y="2109542"/>
                </a:lnTo>
                <a:lnTo>
                  <a:pt x="12191999" y="2109542"/>
                </a:lnTo>
                <a:lnTo>
                  <a:pt x="12191999" y="2802467"/>
                </a:lnTo>
                <a:lnTo>
                  <a:pt x="12192418" y="2802467"/>
                </a:lnTo>
                <a:lnTo>
                  <a:pt x="12192418" y="5095933"/>
                </a:lnTo>
                <a:lnTo>
                  <a:pt x="1" y="5095933"/>
                </a:lnTo>
                <a:lnTo>
                  <a:pt x="1" y="4074529"/>
                </a:lnTo>
                <a:lnTo>
                  <a:pt x="0" y="4074529"/>
                </a:lnTo>
                <a:lnTo>
                  <a:pt x="0" y="2109542"/>
                </a:lnTo>
                <a:lnTo>
                  <a:pt x="1" y="2109542"/>
                </a:lnTo>
                <a:close/>
              </a:path>
            </a:pathLst>
          </a:custGeom>
          <a:solidFill>
            <a:schemeClr val="bg1"/>
          </a:solidFill>
          <a:ln>
            <a:noFill/>
          </a:ln>
        </p:spPr>
        <p:txBody>
          <a:bodyPr/>
          <a:lstStyle/>
          <a:p>
            <a:endParaRPr lang="it-IT"/>
          </a:p>
        </p:txBody>
      </p:sp>
      <p:sp>
        <p:nvSpPr>
          <p:cNvPr id="11" name="Segnaposto contenuto 2">
            <a:extLst>
              <a:ext uri="{FF2B5EF4-FFF2-40B4-BE49-F238E27FC236}">
                <a16:creationId xmlns:a16="http://schemas.microsoft.com/office/drawing/2014/main" id="{7826B76B-E4F6-4964-AFB7-195CE4F07A96}"/>
              </a:ext>
            </a:extLst>
          </p:cNvPr>
          <p:cNvSpPr>
            <a:spLocks noGrp="1"/>
          </p:cNvSpPr>
          <p:nvPr>
            <p:ph idx="1"/>
          </p:nvPr>
        </p:nvSpPr>
        <p:spPr>
          <a:xfrm>
            <a:off x="265112" y="2286161"/>
            <a:ext cx="11555414" cy="4708093"/>
          </a:xfrm>
        </p:spPr>
        <p:txBody>
          <a:bodyPr>
            <a:normAutofit fontScale="70000" lnSpcReduction="20000"/>
          </a:bodyPr>
          <a:lstStyle/>
          <a:p>
            <a:pPr>
              <a:lnSpc>
                <a:spcPct val="120000"/>
              </a:lnSpc>
            </a:pPr>
            <a:r>
              <a:rPr lang="it-IT" dirty="0">
                <a:solidFill>
                  <a:schemeClr val="bg2">
                    <a:lumMod val="50000"/>
                  </a:schemeClr>
                </a:solidFill>
              </a:rPr>
              <a:t>-SUPPORTARE L’AMMINISTRAZIONE DI MILANO NELLA DEFINIZIONE DI UNA ROADMAP VOLTA A RICERCARE SOLUZIONI DIGITALI E INNOVATIVE CHE POSSANO ESSERE ATTUATE A BREVE- MEDIO - LUNGO TERMINE: </a:t>
            </a:r>
            <a:br>
              <a:rPr lang="it-IT" dirty="0">
                <a:solidFill>
                  <a:schemeClr val="bg2">
                    <a:lumMod val="50000"/>
                  </a:schemeClr>
                </a:solidFill>
              </a:rPr>
            </a:br>
            <a:r>
              <a:rPr lang="it-IT" dirty="0">
                <a:solidFill>
                  <a:schemeClr val="bg2">
                    <a:lumMod val="50000"/>
                  </a:schemeClr>
                </a:solidFill>
              </a:rPr>
              <a:t>«ROAD TO MILANO DIGITAL 2030»</a:t>
            </a:r>
          </a:p>
          <a:p>
            <a:pPr>
              <a:lnSpc>
                <a:spcPct val="120000"/>
              </a:lnSpc>
            </a:pPr>
            <a:endParaRPr lang="it-IT" dirty="0">
              <a:solidFill>
                <a:schemeClr val="bg2">
                  <a:lumMod val="50000"/>
                </a:schemeClr>
              </a:solidFill>
            </a:endParaRPr>
          </a:p>
          <a:p>
            <a:pPr>
              <a:lnSpc>
                <a:spcPct val="120000"/>
              </a:lnSpc>
            </a:pPr>
            <a:r>
              <a:rPr lang="it-IT" dirty="0">
                <a:solidFill>
                  <a:schemeClr val="bg2">
                    <a:lumMod val="50000"/>
                  </a:schemeClr>
                </a:solidFill>
              </a:rPr>
              <a:t>-SOSTENERE LA COSTRUZIONE DI UN MODELLO EDUCATIVO E CULTURALE SUL DIGITALE, CONTINUATIVO E DI PROSSIMITA’ </a:t>
            </a:r>
            <a:br>
              <a:rPr lang="it-IT" dirty="0">
                <a:solidFill>
                  <a:schemeClr val="bg2">
                    <a:lumMod val="50000"/>
                  </a:schemeClr>
                </a:solidFill>
              </a:rPr>
            </a:br>
            <a:r>
              <a:rPr lang="it-IT" dirty="0">
                <a:solidFill>
                  <a:schemeClr val="bg2">
                    <a:lumMod val="50000"/>
                  </a:schemeClr>
                </a:solidFill>
              </a:rPr>
              <a:t>(Città a 15 minuti)</a:t>
            </a:r>
          </a:p>
          <a:p>
            <a:pPr>
              <a:lnSpc>
                <a:spcPct val="120000"/>
              </a:lnSpc>
            </a:pPr>
            <a:endParaRPr lang="it-IT" dirty="0">
              <a:solidFill>
                <a:schemeClr val="bg2">
                  <a:lumMod val="50000"/>
                </a:schemeClr>
              </a:solidFill>
            </a:endParaRPr>
          </a:p>
          <a:p>
            <a:pPr>
              <a:lnSpc>
                <a:spcPct val="120000"/>
              </a:lnSpc>
            </a:pPr>
            <a:r>
              <a:rPr lang="it-IT" dirty="0">
                <a:solidFill>
                  <a:schemeClr val="bg2">
                    <a:lumMod val="50000"/>
                  </a:schemeClr>
                </a:solidFill>
              </a:rPr>
              <a:t>-IMPLEMENTARE E DIGITALIZZARE L’OFFERTA DI SERVIZI DIGITALI</a:t>
            </a:r>
          </a:p>
          <a:p>
            <a:pPr>
              <a:lnSpc>
                <a:spcPct val="120000"/>
              </a:lnSpc>
            </a:pPr>
            <a:endParaRPr lang="it-IT" dirty="0">
              <a:solidFill>
                <a:schemeClr val="bg2">
                  <a:lumMod val="50000"/>
                </a:schemeClr>
              </a:solidFill>
            </a:endParaRPr>
          </a:p>
          <a:p>
            <a:pPr>
              <a:lnSpc>
                <a:spcPct val="120000"/>
              </a:lnSpc>
            </a:pPr>
            <a:r>
              <a:rPr lang="it-IT" dirty="0">
                <a:solidFill>
                  <a:schemeClr val="bg2">
                    <a:lumMod val="50000"/>
                  </a:schemeClr>
                </a:solidFill>
              </a:rPr>
              <a:t>-AFFIANCARE L’AMMINISTRAZIONE NELLE PROPOSTE DI SERVIZI DIGITAL PER L’INCOMING, L’HOSPITALITY INTERNAZIONALE  (OLIMPIADI E INVERNALI 2026)</a:t>
            </a:r>
          </a:p>
          <a:p>
            <a:pPr>
              <a:lnSpc>
                <a:spcPct val="120000"/>
              </a:lnSpc>
            </a:pPr>
            <a:endParaRPr lang="it-IT" dirty="0">
              <a:solidFill>
                <a:schemeClr val="bg2">
                  <a:lumMod val="50000"/>
                </a:schemeClr>
              </a:solidFill>
            </a:endParaRPr>
          </a:p>
          <a:p>
            <a:pPr>
              <a:lnSpc>
                <a:spcPct val="120000"/>
              </a:lnSpc>
            </a:pPr>
            <a:r>
              <a:rPr lang="it-IT" dirty="0">
                <a:solidFill>
                  <a:schemeClr val="bg2">
                    <a:lumMod val="50000"/>
                  </a:schemeClr>
                </a:solidFill>
              </a:rPr>
              <a:t>-SUPPORTARE LA COMUNICAZIONE DELLE ATTIVITA’, DEI SERVIZI DIGITALI GIA’ ESISTENTI E DELLE NUOVE SOLUZIONI</a:t>
            </a:r>
            <a:br>
              <a:rPr lang="it-IT" dirty="0">
                <a:solidFill>
                  <a:schemeClr val="bg2">
                    <a:lumMod val="50000"/>
                  </a:schemeClr>
                </a:solidFill>
              </a:rPr>
            </a:br>
            <a:r>
              <a:rPr lang="it-IT" dirty="0">
                <a:solidFill>
                  <a:schemeClr val="bg2">
                    <a:lumMod val="50000"/>
                  </a:schemeClr>
                </a:solidFill>
              </a:rPr>
              <a:t> «MILANO DIGITAL 2030» </a:t>
            </a:r>
          </a:p>
          <a:p>
            <a:pPr>
              <a:lnSpc>
                <a:spcPct val="120000"/>
              </a:lnSpc>
            </a:pPr>
            <a:r>
              <a:rPr lang="it-IT" dirty="0">
                <a:solidFill>
                  <a:schemeClr val="bg2">
                    <a:lumMod val="50000"/>
                  </a:schemeClr>
                </a:solidFill>
              </a:rPr>
              <a:t>…..TBC</a:t>
            </a:r>
          </a:p>
          <a:p>
            <a:pPr marL="0" indent="0">
              <a:lnSpc>
                <a:spcPct val="120000"/>
              </a:lnSpc>
              <a:buNone/>
            </a:pPr>
            <a:endParaRPr lang="it-IT" dirty="0">
              <a:solidFill>
                <a:schemeClr val="bg2">
                  <a:lumMod val="50000"/>
                </a:schemeClr>
              </a:solidFill>
            </a:endParaRPr>
          </a:p>
          <a:p>
            <a:pPr marL="0" indent="0">
              <a:lnSpc>
                <a:spcPct val="120000"/>
              </a:lnSpc>
              <a:buNone/>
            </a:pPr>
            <a:endParaRPr lang="en-US" dirty="0">
              <a:solidFill>
                <a:schemeClr val="bg2">
                  <a:lumMod val="50000"/>
                </a:schemeClr>
              </a:solidFill>
            </a:endParaRPr>
          </a:p>
        </p:txBody>
      </p:sp>
      <p:pic>
        <p:nvPicPr>
          <p:cNvPr id="13" name="Immagine 12">
            <a:extLst>
              <a:ext uri="{FF2B5EF4-FFF2-40B4-BE49-F238E27FC236}">
                <a16:creationId xmlns:a16="http://schemas.microsoft.com/office/drawing/2014/main" id="{97C0C06F-40F0-4C74-A22E-6B513B77D6AA}"/>
              </a:ext>
            </a:extLst>
          </p:cNvPr>
          <p:cNvPicPr>
            <a:picLocks noChangeAspect="1"/>
          </p:cNvPicPr>
          <p:nvPr/>
        </p:nvPicPr>
        <p:blipFill>
          <a:blip r:embed="rId2"/>
          <a:stretch>
            <a:fillRect/>
          </a:stretch>
        </p:blipFill>
        <p:spPr>
          <a:xfrm>
            <a:off x="10122302" y="4886325"/>
            <a:ext cx="1608511" cy="2273512"/>
          </a:xfrm>
          <a:prstGeom prst="rect">
            <a:avLst/>
          </a:prstGeom>
          <a:effectLst/>
        </p:spPr>
      </p:pic>
    </p:spTree>
    <p:extLst>
      <p:ext uri="{BB962C8B-B14F-4D97-AF65-F5344CB8AC3E}">
        <p14:creationId xmlns:p14="http://schemas.microsoft.com/office/powerpoint/2010/main" val="22172932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7000"/>
                <a:hueMod val="88000"/>
                <a:satMod val="130000"/>
                <a:lumMod val="124000"/>
              </a:schemeClr>
            </a:gs>
            <a:gs pos="100000">
              <a:schemeClr val="bg2">
                <a:tint val="96000"/>
                <a:shade val="88000"/>
                <a:hueMod val="108000"/>
                <a:satMod val="164000"/>
                <a:lumMod val="76000"/>
              </a:schemeClr>
            </a:gs>
          </a:gsLst>
          <a:path path="circle">
            <a:fillToRect l="45000" t="65000" r="125000" b="100000"/>
          </a:path>
        </a:gradFill>
        <a:effectLst/>
      </p:bgPr>
    </p:bg>
    <p:spTree>
      <p:nvGrpSpPr>
        <p:cNvPr id="1" name=""/>
        <p:cNvGrpSpPr/>
        <p:nvPr/>
      </p:nvGrpSpPr>
      <p:grpSpPr>
        <a:xfrm>
          <a:off x="0" y="0"/>
          <a:ext cx="0" cy="0"/>
          <a:chOff x="0" y="0"/>
          <a:chExt cx="0" cy="0"/>
        </a:xfrm>
      </p:grpSpPr>
      <p:pic>
        <p:nvPicPr>
          <p:cNvPr id="29" name="Picture 28">
            <a:extLst>
              <a:ext uri="{FF2B5EF4-FFF2-40B4-BE49-F238E27FC236}">
                <a16:creationId xmlns:a16="http://schemas.microsoft.com/office/drawing/2014/main" id="{91B28F63-CF00-448F-B141-FE33C33B1891}"/>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31" name="Picture 30">
            <a:extLst>
              <a:ext uri="{FF2B5EF4-FFF2-40B4-BE49-F238E27FC236}">
                <a16:creationId xmlns:a16="http://schemas.microsoft.com/office/drawing/2014/main" id="{2AE609E2-8522-44E4-9077-980E5BCF3E14}"/>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33" name="Oval 32">
            <a:extLst>
              <a:ext uri="{FF2B5EF4-FFF2-40B4-BE49-F238E27FC236}">
                <a16:creationId xmlns:a16="http://schemas.microsoft.com/office/drawing/2014/main" id="{4FA533C5-33E3-4611-AF9F-72811D8B26A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pic>
        <p:nvPicPr>
          <p:cNvPr id="35" name="Picture 34">
            <a:extLst>
              <a:ext uri="{FF2B5EF4-FFF2-40B4-BE49-F238E27FC236}">
                <a16:creationId xmlns:a16="http://schemas.microsoft.com/office/drawing/2014/main" id="{8949AD42-25FD-4C3D-9EEE-B7FEC5809988}"/>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37" name="Picture 36">
            <a:extLst>
              <a:ext uri="{FF2B5EF4-FFF2-40B4-BE49-F238E27FC236}">
                <a16:creationId xmlns:a16="http://schemas.microsoft.com/office/drawing/2014/main" id="{6AC7D913-60B7-4603-881B-831DA5D3A940}"/>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5">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39" name="Rectangle 38">
            <a:extLst>
              <a:ext uri="{FF2B5EF4-FFF2-40B4-BE49-F238E27FC236}">
                <a16:creationId xmlns:a16="http://schemas.microsoft.com/office/drawing/2014/main" id="{87F0FDC4-AD8C-47D9-9131-623C98ADB0A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41" name="Rectangle 40">
            <a:extLst>
              <a:ext uri="{FF2B5EF4-FFF2-40B4-BE49-F238E27FC236}">
                <a16:creationId xmlns:a16="http://schemas.microsoft.com/office/drawing/2014/main" id="{C28D0172-F2E0-4763-9C35-F022664959D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
            <a:ext cx="12191695" cy="4730744"/>
          </a:xfrm>
          <a:prstGeom prst="rect">
            <a:avLst/>
          </a:pr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16">
            <a:extLst>
              <a:ext uri="{FF2B5EF4-FFF2-40B4-BE49-F238E27FC236}">
                <a16:creationId xmlns:a16="http://schemas.microsoft.com/office/drawing/2014/main" id="{9F2851FB-E841-4509-8A6D-A416376EA38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3753695"/>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tx1">
              <a:alpha val="20000"/>
            </a:schemeClr>
          </a:solidFill>
          <a:ln>
            <a:noFill/>
          </a:ln>
        </p:spPr>
        <p:txBody>
          <a:bodyPr rtlCol="0" anchor="ctr"/>
          <a:lstStyle/>
          <a:p>
            <a:pPr algn="ctr"/>
            <a:endParaRPr lang="en-US">
              <a:solidFill>
                <a:schemeClr val="tx1"/>
              </a:solidFill>
            </a:endParaRPr>
          </a:p>
        </p:txBody>
      </p:sp>
      <p:sp useBgFill="1">
        <p:nvSpPr>
          <p:cNvPr id="45" name="Freeform: Shape 44">
            <a:extLst>
              <a:ext uri="{FF2B5EF4-FFF2-40B4-BE49-F238E27FC236}">
                <a16:creationId xmlns:a16="http://schemas.microsoft.com/office/drawing/2014/main" id="{DF6FB2B2-CE21-407F-B22E-302DADC2C3D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55533"/>
            <a:ext cx="12192000" cy="2802467"/>
          </a:xfrm>
          <a:custGeom>
            <a:avLst/>
            <a:gdLst>
              <a:gd name="connsiteX0" fmla="*/ 1 w 12192000"/>
              <a:gd name="connsiteY0" fmla="*/ 0 h 2802467"/>
              <a:gd name="connsiteX1" fmla="*/ 71932 w 12192000"/>
              <a:gd name="connsiteY1" fmla="*/ 12261 h 2802467"/>
              <a:gd name="connsiteX2" fmla="*/ 282848 w 12192000"/>
              <a:gd name="connsiteY2" fmla="*/ 48342 h 2802467"/>
              <a:gd name="connsiteX3" fmla="*/ 436464 w 12192000"/>
              <a:gd name="connsiteY3" fmla="*/ 73565 h 2802467"/>
              <a:gd name="connsiteX4" fmla="*/ 619339 w 12192000"/>
              <a:gd name="connsiteY4" fmla="*/ 100188 h 2802467"/>
              <a:gd name="connsiteX5" fmla="*/ 836351 w 12192000"/>
              <a:gd name="connsiteY5" fmla="*/ 132066 h 2802467"/>
              <a:gd name="connsiteX6" fmla="*/ 1076528 w 12192000"/>
              <a:gd name="connsiteY6" fmla="*/ 165696 h 2802467"/>
              <a:gd name="connsiteX7" fmla="*/ 1347183 w 12192000"/>
              <a:gd name="connsiteY7" fmla="*/ 201077 h 2802467"/>
              <a:gd name="connsiteX8" fmla="*/ 1642223 w 12192000"/>
              <a:gd name="connsiteY8" fmla="*/ 238560 h 2802467"/>
              <a:gd name="connsiteX9" fmla="*/ 1962864 w 12192000"/>
              <a:gd name="connsiteY9" fmla="*/ 276043 h 2802467"/>
              <a:gd name="connsiteX10" fmla="*/ 2304232 w 12192000"/>
              <a:gd name="connsiteY10" fmla="*/ 314226 h 2802467"/>
              <a:gd name="connsiteX11" fmla="*/ 2672421 w 12192000"/>
              <a:gd name="connsiteY11" fmla="*/ 349608 h 2802467"/>
              <a:gd name="connsiteX12" fmla="*/ 3057678 w 12192000"/>
              <a:gd name="connsiteY12" fmla="*/ 383587 h 2802467"/>
              <a:gd name="connsiteX13" fmla="*/ 3464881 w 12192000"/>
              <a:gd name="connsiteY13" fmla="*/ 414415 h 2802467"/>
              <a:gd name="connsiteX14" fmla="*/ 3889152 w 12192000"/>
              <a:gd name="connsiteY14" fmla="*/ 443840 h 2802467"/>
              <a:gd name="connsiteX15" fmla="*/ 4331710 w 12192000"/>
              <a:gd name="connsiteY15" fmla="*/ 471515 h 2802467"/>
              <a:gd name="connsiteX16" fmla="*/ 4558476 w 12192000"/>
              <a:gd name="connsiteY16" fmla="*/ 481323 h 2802467"/>
              <a:gd name="connsiteX17" fmla="*/ 4790118 w 12192000"/>
              <a:gd name="connsiteY17" fmla="*/ 492183 h 2802467"/>
              <a:gd name="connsiteX18" fmla="*/ 5025418 w 12192000"/>
              <a:gd name="connsiteY18" fmla="*/ 502342 h 2802467"/>
              <a:gd name="connsiteX19" fmla="*/ 5261937 w 12192000"/>
              <a:gd name="connsiteY19" fmla="*/ 508998 h 2802467"/>
              <a:gd name="connsiteX20" fmla="*/ 5503332 w 12192000"/>
              <a:gd name="connsiteY20" fmla="*/ 514953 h 2802467"/>
              <a:gd name="connsiteX21" fmla="*/ 5747166 w 12192000"/>
              <a:gd name="connsiteY21" fmla="*/ 521259 h 2802467"/>
              <a:gd name="connsiteX22" fmla="*/ 5995877 w 12192000"/>
              <a:gd name="connsiteY22" fmla="*/ 525462 h 2802467"/>
              <a:gd name="connsiteX23" fmla="*/ 6247026 w 12192000"/>
              <a:gd name="connsiteY23" fmla="*/ 525462 h 2802467"/>
              <a:gd name="connsiteX24" fmla="*/ 6500613 w 12192000"/>
              <a:gd name="connsiteY24" fmla="*/ 527564 h 2802467"/>
              <a:gd name="connsiteX25" fmla="*/ 6756639 w 12192000"/>
              <a:gd name="connsiteY25" fmla="*/ 525462 h 2802467"/>
              <a:gd name="connsiteX26" fmla="*/ 7016322 w 12192000"/>
              <a:gd name="connsiteY26" fmla="*/ 521259 h 2802467"/>
              <a:gd name="connsiteX27" fmla="*/ 7276005 w 12192000"/>
              <a:gd name="connsiteY27" fmla="*/ 517405 h 2802467"/>
              <a:gd name="connsiteX28" fmla="*/ 7539345 w 12192000"/>
              <a:gd name="connsiteY28" fmla="*/ 508998 h 2802467"/>
              <a:gd name="connsiteX29" fmla="*/ 7805124 w 12192000"/>
              <a:gd name="connsiteY29" fmla="*/ 500240 h 2802467"/>
              <a:gd name="connsiteX30" fmla="*/ 8070903 w 12192000"/>
              <a:gd name="connsiteY30" fmla="*/ 490081 h 2802467"/>
              <a:gd name="connsiteX31" fmla="*/ 8339121 w 12192000"/>
              <a:gd name="connsiteY31" fmla="*/ 475719 h 2802467"/>
              <a:gd name="connsiteX32" fmla="*/ 8609776 w 12192000"/>
              <a:gd name="connsiteY32" fmla="*/ 458553 h 2802467"/>
              <a:gd name="connsiteX33" fmla="*/ 8881651 w 12192000"/>
              <a:gd name="connsiteY33" fmla="*/ 442089 h 2802467"/>
              <a:gd name="connsiteX34" fmla="*/ 9153526 w 12192000"/>
              <a:gd name="connsiteY34" fmla="*/ 421070 h 2802467"/>
              <a:gd name="connsiteX35" fmla="*/ 9429058 w 12192000"/>
              <a:gd name="connsiteY35" fmla="*/ 395848 h 2802467"/>
              <a:gd name="connsiteX36" fmla="*/ 9700933 w 12192000"/>
              <a:gd name="connsiteY36" fmla="*/ 370626 h 2802467"/>
              <a:gd name="connsiteX37" fmla="*/ 9977684 w 12192000"/>
              <a:gd name="connsiteY37" fmla="*/ 341550 h 2802467"/>
              <a:gd name="connsiteX38" fmla="*/ 10255655 w 12192000"/>
              <a:gd name="connsiteY38" fmla="*/ 309672 h 2802467"/>
              <a:gd name="connsiteX39" fmla="*/ 10529968 w 12192000"/>
              <a:gd name="connsiteY39" fmla="*/ 276043 h 2802467"/>
              <a:gd name="connsiteX40" fmla="*/ 10807939 w 12192000"/>
              <a:gd name="connsiteY40" fmla="*/ 236808 h 2802467"/>
              <a:gd name="connsiteX41" fmla="*/ 11084690 w 12192000"/>
              <a:gd name="connsiteY41" fmla="*/ 194771 h 2802467"/>
              <a:gd name="connsiteX42" fmla="*/ 11362661 w 12192000"/>
              <a:gd name="connsiteY42" fmla="*/ 153085 h 2802467"/>
              <a:gd name="connsiteX43" fmla="*/ 11639412 w 12192000"/>
              <a:gd name="connsiteY43" fmla="*/ 104392 h 2802467"/>
              <a:gd name="connsiteX44" fmla="*/ 11914945 w 12192000"/>
              <a:gd name="connsiteY44" fmla="*/ 54648 h 2802467"/>
              <a:gd name="connsiteX45" fmla="*/ 12191696 w 12192000"/>
              <a:gd name="connsiteY45" fmla="*/ 2452 h 2802467"/>
              <a:gd name="connsiteX46" fmla="*/ 12191696 w 12192000"/>
              <a:gd name="connsiteY46" fmla="*/ 2236410 h 2802467"/>
              <a:gd name="connsiteX47" fmla="*/ 12192000 w 12192000"/>
              <a:gd name="connsiteY47" fmla="*/ 2236410 h 2802467"/>
              <a:gd name="connsiteX48" fmla="*/ 12192000 w 12192000"/>
              <a:gd name="connsiteY48" fmla="*/ 2802467 h 2802467"/>
              <a:gd name="connsiteX49" fmla="*/ 12191696 w 12192000"/>
              <a:gd name="connsiteY49" fmla="*/ 2802467 h 2802467"/>
              <a:gd name="connsiteX50" fmla="*/ 0 w 12192000"/>
              <a:gd name="connsiteY50" fmla="*/ 2802467 h 2802467"/>
              <a:gd name="connsiteX51" fmla="*/ 0 w 12192000"/>
              <a:gd name="connsiteY51" fmla="*/ 2236410 h 2802467"/>
              <a:gd name="connsiteX52" fmla="*/ 1 w 12192000"/>
              <a:gd name="connsiteY52" fmla="*/ 2236410 h 2802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2192000" h="2802467">
                <a:moveTo>
                  <a:pt x="1" y="0"/>
                </a:moveTo>
                <a:lnTo>
                  <a:pt x="71932" y="12261"/>
                </a:lnTo>
                <a:lnTo>
                  <a:pt x="282848" y="48342"/>
                </a:lnTo>
                <a:lnTo>
                  <a:pt x="436464" y="73565"/>
                </a:lnTo>
                <a:lnTo>
                  <a:pt x="619339" y="100188"/>
                </a:lnTo>
                <a:lnTo>
                  <a:pt x="836351" y="132066"/>
                </a:lnTo>
                <a:lnTo>
                  <a:pt x="1076528" y="165696"/>
                </a:lnTo>
                <a:lnTo>
                  <a:pt x="1347183" y="201077"/>
                </a:lnTo>
                <a:lnTo>
                  <a:pt x="1642223" y="238560"/>
                </a:lnTo>
                <a:lnTo>
                  <a:pt x="1962864" y="276043"/>
                </a:lnTo>
                <a:lnTo>
                  <a:pt x="2304232" y="314226"/>
                </a:lnTo>
                <a:lnTo>
                  <a:pt x="2672421" y="349608"/>
                </a:lnTo>
                <a:lnTo>
                  <a:pt x="3057678" y="383587"/>
                </a:lnTo>
                <a:lnTo>
                  <a:pt x="3464881" y="414415"/>
                </a:lnTo>
                <a:lnTo>
                  <a:pt x="3889152" y="443840"/>
                </a:lnTo>
                <a:lnTo>
                  <a:pt x="4331710" y="471515"/>
                </a:lnTo>
                <a:lnTo>
                  <a:pt x="4558476" y="481323"/>
                </a:lnTo>
                <a:lnTo>
                  <a:pt x="4790118" y="492183"/>
                </a:lnTo>
                <a:lnTo>
                  <a:pt x="5025418" y="502342"/>
                </a:lnTo>
                <a:lnTo>
                  <a:pt x="5261937" y="508998"/>
                </a:lnTo>
                <a:lnTo>
                  <a:pt x="5503332" y="514953"/>
                </a:lnTo>
                <a:lnTo>
                  <a:pt x="5747166" y="521259"/>
                </a:lnTo>
                <a:lnTo>
                  <a:pt x="5995877" y="525462"/>
                </a:lnTo>
                <a:lnTo>
                  <a:pt x="6247026" y="525462"/>
                </a:lnTo>
                <a:lnTo>
                  <a:pt x="6500613" y="527564"/>
                </a:lnTo>
                <a:lnTo>
                  <a:pt x="6756639" y="525462"/>
                </a:lnTo>
                <a:lnTo>
                  <a:pt x="7016322" y="521259"/>
                </a:lnTo>
                <a:lnTo>
                  <a:pt x="7276005" y="517405"/>
                </a:lnTo>
                <a:lnTo>
                  <a:pt x="7539345" y="508998"/>
                </a:lnTo>
                <a:lnTo>
                  <a:pt x="7805124" y="500240"/>
                </a:lnTo>
                <a:lnTo>
                  <a:pt x="8070903" y="490081"/>
                </a:lnTo>
                <a:lnTo>
                  <a:pt x="8339121" y="475719"/>
                </a:lnTo>
                <a:lnTo>
                  <a:pt x="8609776" y="458553"/>
                </a:lnTo>
                <a:lnTo>
                  <a:pt x="8881651" y="442089"/>
                </a:lnTo>
                <a:lnTo>
                  <a:pt x="9153526" y="421070"/>
                </a:lnTo>
                <a:lnTo>
                  <a:pt x="9429058" y="395848"/>
                </a:lnTo>
                <a:lnTo>
                  <a:pt x="9700933" y="370626"/>
                </a:lnTo>
                <a:lnTo>
                  <a:pt x="9977684" y="341550"/>
                </a:lnTo>
                <a:lnTo>
                  <a:pt x="10255655" y="309672"/>
                </a:lnTo>
                <a:lnTo>
                  <a:pt x="10529968" y="276043"/>
                </a:lnTo>
                <a:lnTo>
                  <a:pt x="10807939" y="236808"/>
                </a:lnTo>
                <a:lnTo>
                  <a:pt x="11084690" y="194771"/>
                </a:lnTo>
                <a:lnTo>
                  <a:pt x="11362661" y="153085"/>
                </a:lnTo>
                <a:lnTo>
                  <a:pt x="11639412" y="104392"/>
                </a:lnTo>
                <a:lnTo>
                  <a:pt x="11914945" y="54648"/>
                </a:lnTo>
                <a:lnTo>
                  <a:pt x="12191696" y="2452"/>
                </a:lnTo>
                <a:lnTo>
                  <a:pt x="12191696" y="2236410"/>
                </a:lnTo>
                <a:lnTo>
                  <a:pt x="12192000" y="2236410"/>
                </a:lnTo>
                <a:lnTo>
                  <a:pt x="12192000" y="2802467"/>
                </a:lnTo>
                <a:lnTo>
                  <a:pt x="12191696" y="2802467"/>
                </a:lnTo>
                <a:lnTo>
                  <a:pt x="0" y="2802467"/>
                </a:lnTo>
                <a:lnTo>
                  <a:pt x="0" y="2236410"/>
                </a:lnTo>
                <a:lnTo>
                  <a:pt x="1" y="2236410"/>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4EFA1BB9-D485-428B-93DA-9AB5C36E742E}"/>
              </a:ext>
            </a:extLst>
          </p:cNvPr>
          <p:cNvSpPr>
            <a:spLocks noGrp="1"/>
          </p:cNvSpPr>
          <p:nvPr>
            <p:ph type="title"/>
          </p:nvPr>
        </p:nvSpPr>
        <p:spPr>
          <a:xfrm>
            <a:off x="1074844" y="1995143"/>
            <a:ext cx="10260990" cy="3523885"/>
          </a:xfrm>
        </p:spPr>
        <p:txBody>
          <a:bodyPr vert="horz" lIns="91440" tIns="45720" rIns="91440" bIns="45720" rtlCol="0" anchor="b">
            <a:normAutofit/>
          </a:bodyPr>
          <a:lstStyle/>
          <a:p>
            <a:pPr algn="ctr"/>
            <a:r>
              <a:rPr lang="en-US" sz="5400" b="0" i="0" kern="1200" dirty="0">
                <a:solidFill>
                  <a:srgbClr val="FFFFFF"/>
                </a:solidFill>
                <a:latin typeface="+mj-lt"/>
                <a:ea typeface="+mj-ea"/>
                <a:cs typeface="+mj-cs"/>
              </a:rPr>
              <a:t>GRAZIE!</a:t>
            </a:r>
            <a:r>
              <a:rPr lang="en-US" sz="4000" b="0" i="0" kern="1200" dirty="0">
                <a:solidFill>
                  <a:srgbClr val="FFFFFF"/>
                </a:solidFill>
                <a:latin typeface="+mj-lt"/>
                <a:ea typeface="+mj-ea"/>
                <a:cs typeface="+mj-cs"/>
              </a:rPr>
              <a:t/>
            </a:r>
            <a:br>
              <a:rPr lang="en-US" sz="4000" b="0" i="0" kern="1200" dirty="0">
                <a:solidFill>
                  <a:srgbClr val="FFFFFF"/>
                </a:solidFill>
                <a:latin typeface="+mj-lt"/>
                <a:ea typeface="+mj-ea"/>
                <a:cs typeface="+mj-cs"/>
              </a:rPr>
            </a:br>
            <a:r>
              <a:rPr lang="en-US" sz="4000" b="0" i="0" kern="1200" dirty="0">
                <a:solidFill>
                  <a:srgbClr val="FFFFFF"/>
                </a:solidFill>
                <a:latin typeface="+mj-lt"/>
                <a:ea typeface="+mj-ea"/>
                <a:cs typeface="+mj-cs"/>
              </a:rPr>
              <a:t/>
            </a:r>
            <a:br>
              <a:rPr lang="en-US" sz="4000" b="0" i="0" kern="1200" dirty="0">
                <a:solidFill>
                  <a:srgbClr val="FFFFFF"/>
                </a:solidFill>
                <a:latin typeface="+mj-lt"/>
                <a:ea typeface="+mj-ea"/>
                <a:cs typeface="+mj-cs"/>
              </a:rPr>
            </a:br>
            <a:endParaRPr lang="en-US" sz="4000" b="0" i="0" kern="1200" dirty="0">
              <a:solidFill>
                <a:srgbClr val="C00000"/>
              </a:solidFill>
              <a:latin typeface="+mj-lt"/>
              <a:ea typeface="+mj-ea"/>
              <a:cs typeface="+mj-cs"/>
            </a:endParaRPr>
          </a:p>
        </p:txBody>
      </p:sp>
    </p:spTree>
    <p:extLst>
      <p:ext uri="{BB962C8B-B14F-4D97-AF65-F5344CB8AC3E}">
        <p14:creationId xmlns:p14="http://schemas.microsoft.com/office/powerpoint/2010/main" val="24810867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e">
  <a:themeElements>
    <a:clrScheme name="Ione">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e">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e">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6133</TotalTime>
  <Words>720</Words>
  <Application>Microsoft Office PowerPoint</Application>
  <PresentationFormat>Widescreen</PresentationFormat>
  <Paragraphs>103</Paragraphs>
  <Slides>8</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8</vt:i4>
      </vt:variant>
    </vt:vector>
  </HeadingPairs>
  <TitlesOfParts>
    <vt:vector size="16" baseType="lpstr">
      <vt:lpstr>ＭＳ Ｐゴシック</vt:lpstr>
      <vt:lpstr>Arial</vt:lpstr>
      <vt:lpstr>Calibri Light</vt:lpstr>
      <vt:lpstr>Century Gothic</vt:lpstr>
      <vt:lpstr>Frank Ruhl Libre</vt:lpstr>
      <vt:lpstr>Lato Light</vt:lpstr>
      <vt:lpstr>Wingdings 3</vt:lpstr>
      <vt:lpstr>Ione</vt:lpstr>
      <vt:lpstr>KICK OFF BOARD INNOVAZIONE TECNOLOGICA E TRASFORMAZIONE DIGITALE</vt:lpstr>
      <vt:lpstr>AGENDA</vt:lpstr>
      <vt:lpstr> I COMPONENTI DEL BOARD</vt:lpstr>
      <vt:lpstr>PURPOSE</vt:lpstr>
      <vt:lpstr>OBIETTIVI E IMPEGNI DEL BOARD</vt:lpstr>
      <vt:lpstr>I PILLAR e IL PNRR</vt:lpstr>
      <vt:lpstr>ROADMAP, ALCUNI SPUNTI</vt:lpstr>
      <vt:lpstr>GRAZIE!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KICK OFF BOARD INNOVAZIONE TECNOLOGICA E TRASFORMAZIONE DIGITALE</dc:title>
  <dc:creator>Layla Pavone</dc:creator>
  <cp:lastModifiedBy>Loredana Bolzani</cp:lastModifiedBy>
  <cp:revision>106</cp:revision>
  <dcterms:created xsi:type="dcterms:W3CDTF">2022-03-05T17:08:48Z</dcterms:created>
  <dcterms:modified xsi:type="dcterms:W3CDTF">2023-11-08T10:39:26Z</dcterms:modified>
</cp:coreProperties>
</file>